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2" r:id="rId5"/>
    <p:sldMasterId id="2147483673" r:id="rId6"/>
    <p:sldMasterId id="214748367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  <p:sldId id="397" r:id="rId150"/>
    <p:sldId id="398" r:id="rId151"/>
    <p:sldId id="399" r:id="rId152"/>
    <p:sldId id="400" r:id="rId153"/>
    <p:sldId id="401" r:id="rId154"/>
    <p:sldId id="402" r:id="rId155"/>
    <p:sldId id="403" r:id="rId156"/>
    <p:sldId id="404" r:id="rId157"/>
    <p:sldId id="405" r:id="rId158"/>
    <p:sldId id="406" r:id="rId159"/>
    <p:sldId id="407" r:id="rId160"/>
    <p:sldId id="408" r:id="rId1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7B53FDC-E65F-49E9-A43C-D95F1D898809}">
  <a:tblStyle styleId="{A7B53FDC-E65F-49E9-A43C-D95F1D8988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150" Type="http://schemas.openxmlformats.org/officeDocument/2006/relationships/slide" Target="slides/slide142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1.xml"/><Relationship Id="rId4" Type="http://schemas.openxmlformats.org/officeDocument/2006/relationships/tableStyles" Target="tableStyles.xml"/><Relationship Id="rId148" Type="http://schemas.openxmlformats.org/officeDocument/2006/relationships/slide" Target="slides/slide140.xml"/><Relationship Id="rId9" Type="http://schemas.openxmlformats.org/officeDocument/2006/relationships/slide" Target="slides/slide1.xml"/><Relationship Id="rId143" Type="http://schemas.openxmlformats.org/officeDocument/2006/relationships/slide" Target="slides/slide135.xml"/><Relationship Id="rId142" Type="http://schemas.openxmlformats.org/officeDocument/2006/relationships/slide" Target="slides/slide134.xml"/><Relationship Id="rId141" Type="http://schemas.openxmlformats.org/officeDocument/2006/relationships/slide" Target="slides/slide133.xml"/><Relationship Id="rId140" Type="http://schemas.openxmlformats.org/officeDocument/2006/relationships/slide" Target="slides/slide132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9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8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7.xml"/><Relationship Id="rId8" Type="http://schemas.openxmlformats.org/officeDocument/2006/relationships/notesMaster" Target="notesMasters/notesMaster1.xml"/><Relationship Id="rId144" Type="http://schemas.openxmlformats.org/officeDocument/2006/relationships/slide" Target="slides/slide136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161" Type="http://schemas.openxmlformats.org/officeDocument/2006/relationships/slide" Target="slides/slide153.xml"/><Relationship Id="rId54" Type="http://schemas.openxmlformats.org/officeDocument/2006/relationships/slide" Target="slides/slide46.xml"/><Relationship Id="rId160" Type="http://schemas.openxmlformats.org/officeDocument/2006/relationships/slide" Target="slides/slide152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159" Type="http://schemas.openxmlformats.org/officeDocument/2006/relationships/slide" Target="slides/slide151.xml"/><Relationship Id="rId59" Type="http://schemas.openxmlformats.org/officeDocument/2006/relationships/slide" Target="slides/slide51.xml"/><Relationship Id="rId154" Type="http://schemas.openxmlformats.org/officeDocument/2006/relationships/slide" Target="slides/slide146.xml"/><Relationship Id="rId58" Type="http://schemas.openxmlformats.org/officeDocument/2006/relationships/slide" Target="slides/slide50.xml"/><Relationship Id="rId153" Type="http://schemas.openxmlformats.org/officeDocument/2006/relationships/slide" Target="slides/slide145.xml"/><Relationship Id="rId152" Type="http://schemas.openxmlformats.org/officeDocument/2006/relationships/slide" Target="slides/slide144.xml"/><Relationship Id="rId151" Type="http://schemas.openxmlformats.org/officeDocument/2006/relationships/slide" Target="slides/slide143.xml"/><Relationship Id="rId158" Type="http://schemas.openxmlformats.org/officeDocument/2006/relationships/slide" Target="slides/slide150.xml"/><Relationship Id="rId157" Type="http://schemas.openxmlformats.org/officeDocument/2006/relationships/slide" Target="slides/slide149.xml"/><Relationship Id="rId156" Type="http://schemas.openxmlformats.org/officeDocument/2006/relationships/slide" Target="slides/slide148.xml"/><Relationship Id="rId155" Type="http://schemas.openxmlformats.org/officeDocument/2006/relationships/slide" Target="slides/slide14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f887d5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f887d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1471455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d1471455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5d06022f4fcc9b5c_2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5d06022f4fcc9b5c_2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3381b1208c_1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3381b1208c_1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3381b1208c_1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3381b1208c_1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d06022f4fcc9b5c_2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5d06022f4fcc9b5c_2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3381b1208c_1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3381b1208c_1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5d06022f4fcc9b5c_2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5d06022f4fcc9b5c_2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3381b1208c_1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3381b1208c_1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5d06022f4fcc9b5c_2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5d06022f4fcc9b5c_2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5d06022f4fcc9b5c_2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5d06022f4fcc9b5c_2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5d06022f4fcc9b5c_2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5d06022f4fcc9b5c_2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1471455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1471455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5d06022f4fcc9b5c_2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5d06022f4fcc9b5c_2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2bd82e6a22cf715c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2bd82e6a22cf715c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bd82e6a22cf715c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2bd82e6a22cf715c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2bd82e6a22cf715c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2bd82e6a22cf715c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bd82e6a22cf715c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bd82e6a22cf715c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bd82e6a22cf715c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bd82e6a22cf715c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381b1208c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3381b1208c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bd82e6a22cf715c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bd82e6a22cf715c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2bd82e6a22cf715c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2bd82e6a22cf715c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2bd82e6a22cf715c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" name="Google Shape;1710;g2bd82e6a22cf715c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d1471455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d1471455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d82e6a22cf715c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bd82e6a22cf715c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2bd82e6a22cf715c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2bd82e6a22cf715c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2bd82e6a22cf715c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2bd82e6a22cf715c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5d06022f4fcc9b5c_2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5d06022f4fcc9b5c_2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5d06022f4fcc9b5c_3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5d06022f4fcc9b5c_3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3dcc05848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3dcc05848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5d06022f4fcc9b5c_2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5d06022f4fcc9b5c_2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dcc05848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3dcc05848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3dcc05848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3dcc05848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3dcc05848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3dcc05848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d1471455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d1471455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dcc05848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dcc05848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3dcc05848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3dcc05848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3dcc05848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3dcc05848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3dcc05848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3dcc05848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dcc05848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dcc05848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3dcc05848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3dcc05848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3dcc058488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3dcc058488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3dcc05848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3dcc05848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3dcc05848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3dcc05848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3dcc05848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3dcc05848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d1471455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d1471455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3dcc058488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3dcc05848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3dcc058488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3dcc058488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3dcc05848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3dcc05848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dcc05848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dcc05848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3dcc058488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3dcc058488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3dcc058488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3dcc058488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3dcc05848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3dcc05848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3dcc058488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3dcc058488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3dcc058488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3dcc058488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3dcc058488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3dcc058488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d14714551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d14714551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3dcc058488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3dcc058488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3dcc05848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3dcc05848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3dcc058488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" name="Google Shape;2230;g3dcc058488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g2bd82e6a22cf715c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" name="Google Shape;2237;g2bd82e6a22cf715c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d1471455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d1471455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d1471455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d1471455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d1471455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d1471455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f887d5d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bf887d5d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dcc0584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dcc0584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d7fe8799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d7fe8799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d7fe8799e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d7fe8799e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d7fe8799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d7fe8799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d7fe8799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d7fe8799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d7fe8799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d7fe8799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d7fe8799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d7fe8799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d7fe8799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d7fe8799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d7fe8799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d7fe8799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d7fe8799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d7fe8799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d7fe8799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d7fe8799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dcc05848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dcc05848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d7fe8799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d7fe8799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d7fe8799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d7fe8799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d7fe8799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d7fe8799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d7fe8799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d7fe8799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d7fe8799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d7fe8799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d7fe8799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d7fe8799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d7fe8799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d7fe8799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d7fe8799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d7fe8799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dcc0584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dcc0584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d7fe8799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d7fe8799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d06022f4fcc9b5c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d06022f4fcc9b5c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d7fe8799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d7fe8799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d7fe8799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d7fe8799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d7fe8799e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d7fe8799e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d7fe8799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d7fe8799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d7fe8799e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3d7fe8799e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d7fe8799e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d7fe8799e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d7fe8799e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d7fe8799e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d06022f4fcc9b5c_1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d06022f4fcc9b5c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381b1208c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381b1208c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d7fe8799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d7fe8799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d82e6a22cf715c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d82e6a22cf715c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d7fe8799e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d7fe8799e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bd82e6a22cf715c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2bd82e6a22cf715c_4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81b1208c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381b1208c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381b1208c_1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381b1208c_1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381b1208c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381b1208c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381b1208c_1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381b1208c_1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381b1208c_1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381b1208c_1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381b1208c_1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381b1208c_1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381b1208c_1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381b1208c_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381b1208c_1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381b1208c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d06022f4fcc9b5c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d06022f4fcc9b5c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381b1208c_1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381b1208c_1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81b1208c_1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381b1208c_1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381b1208c_1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381b1208c_1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381b1208c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381b1208c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381b1208c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381b1208c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381b1208c_1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3381b1208c_1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381b1208c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381b1208c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381b1208c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381b1208c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381b1208c_1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381b1208c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381b1208c_1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381b1208c_1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d1471455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d1471455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381b1208c_1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381b1208c_1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381b1208c_1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381b1208c_1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381b1208c_1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381b1208c_1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381b1208c_1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381b1208c_1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381b1208c_1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381b1208c_1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5d06022f4fcc9b5c_2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5d06022f4fcc9b5c_2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d06022f4fcc9b5c_2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5d06022f4fcc9b5c_2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d06022f4fcc9b5c_2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d06022f4fcc9b5c_2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d06022f4fcc9b5c_2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d06022f4fcc9b5c_2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5d06022f4fcc9b5c_2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5d06022f4fcc9b5c_2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d82e6a22cf715c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d82e6a22cf715c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d06022f4fcc9b5c_2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d06022f4fcc9b5c_2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5d06022f4fcc9b5c_2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5d06022f4fcc9b5c_2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d06022f4fcc9b5c_2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d06022f4fcc9b5c_2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d06022f4fcc9b5c_2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5d06022f4fcc9b5c_2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5d06022f4fcc9b5c_2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5d06022f4fcc9b5c_2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5d06022f4fcc9b5c_2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5d06022f4fcc9b5c_2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5d06022f4fcc9b5c_2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5d06022f4fcc9b5c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5d06022f4fcc9b5c_2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5d06022f4fcc9b5c_2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3dcc05848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3dcc05848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5d06022f4fcc9b5c_2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5d06022f4fcc9b5c_2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d06022f4fcc9b5c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d06022f4fcc9b5c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3dcc05848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3dcc05848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5d06022f4fcc9b5c_2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5d06022f4fcc9b5c_2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381b1208c_1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381b1208c_1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381b1208c_1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381b1208c_1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3381b1208c_1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3381b1208c_1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381b1208c_1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381b1208c_1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3381b1208c_1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3381b1208c_1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d06022f4fcc9b5c_2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5d06022f4fcc9b5c_2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d06022f4fcc9b5c_2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d06022f4fcc9b5c_2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3381b1208c_1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3381b1208c_1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69850" lvl="0" marL="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6985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6985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6985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6985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6985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6985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6985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6985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6985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6985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6985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6985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6985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6985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6985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6985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6985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3" type="body"/>
          </p:nvPr>
        </p:nvSpPr>
        <p:spPr>
          <a:xfrm>
            <a:off x="4645025" y="1151335"/>
            <a:ext cx="4041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575050" y="204788"/>
            <a:ext cx="5111700" cy="4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2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1792288" y="4025503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5400000">
            <a:off x="5463750" y="1371628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1.png"/><Relationship Id="rId4" Type="http://schemas.openxmlformats.org/officeDocument/2006/relationships/image" Target="../media/image6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7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7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7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7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6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6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2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5" Type="http://schemas.openxmlformats.org/officeDocument/2006/relationships/image" Target="../media/image24.png"/><Relationship Id="rId6" Type="http://schemas.openxmlformats.org/officeDocument/2006/relationships/image" Target="../media/image33.png"/><Relationship Id="rId7" Type="http://schemas.openxmlformats.org/officeDocument/2006/relationships/image" Target="../media/image6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Relationship Id="rId7" Type="http://schemas.openxmlformats.org/officeDocument/2006/relationships/image" Target="../media/image36.png"/><Relationship Id="rId8" Type="http://schemas.openxmlformats.org/officeDocument/2006/relationships/image" Target="../media/image2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Relationship Id="rId7" Type="http://schemas.openxmlformats.org/officeDocument/2006/relationships/image" Target="../media/image36.png"/><Relationship Id="rId8" Type="http://schemas.openxmlformats.org/officeDocument/2006/relationships/image" Target="../media/image2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Relationship Id="rId7" Type="http://schemas.openxmlformats.org/officeDocument/2006/relationships/image" Target="../media/image36.png"/><Relationship Id="rId8" Type="http://schemas.openxmlformats.org/officeDocument/2006/relationships/image" Target="../media/image2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9" Type="http://schemas.openxmlformats.org/officeDocument/2006/relationships/image" Target="../media/image29.png"/><Relationship Id="rId5" Type="http://schemas.openxmlformats.org/officeDocument/2006/relationships/image" Target="../media/image7.jpg"/><Relationship Id="rId6" Type="http://schemas.openxmlformats.org/officeDocument/2006/relationships/image" Target="../media/image19.png"/><Relationship Id="rId7" Type="http://schemas.openxmlformats.org/officeDocument/2006/relationships/image" Target="../media/image36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4.png"/><Relationship Id="rId4" Type="http://schemas.openxmlformats.org/officeDocument/2006/relationships/image" Target="../media/image6.jpg"/><Relationship Id="rId9" Type="http://schemas.openxmlformats.org/officeDocument/2006/relationships/image" Target="../media/image29.png"/><Relationship Id="rId5" Type="http://schemas.openxmlformats.org/officeDocument/2006/relationships/image" Target="../media/image7.jpg"/><Relationship Id="rId6" Type="http://schemas.openxmlformats.org/officeDocument/2006/relationships/image" Target="../media/image19.png"/><Relationship Id="rId7" Type="http://schemas.openxmlformats.org/officeDocument/2006/relationships/image" Target="../media/image36.png"/><Relationship Id="rId8" Type="http://schemas.openxmlformats.org/officeDocument/2006/relationships/image" Target="../media/image2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7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7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7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7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7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7.jp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38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Relationship Id="rId5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1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1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1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Sprites, </a:t>
            </a:r>
            <a:r>
              <a:rPr lang="en-GB" sz="3600"/>
              <a:t>PISA and Off-chain Channels</a:t>
            </a:r>
            <a:endParaRPr sz="3600"/>
          </a:p>
        </p:txBody>
      </p:sp>
      <p:sp>
        <p:nvSpPr>
          <p:cNvPr id="138" name="Google Shape;138;p28"/>
          <p:cNvSpPr txBox="1"/>
          <p:nvPr>
            <p:ph idx="1" type="subTitle"/>
          </p:nvPr>
        </p:nvSpPr>
        <p:spPr>
          <a:xfrm>
            <a:off x="311700" y="252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Patrick McCorry</a:t>
            </a:r>
            <a:r>
              <a:rPr lang="en-GB"/>
              <a:t>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/>
            </a:br>
            <a:r>
              <a:rPr lang="en-GB" sz="1800"/>
              <a:t>with lots of help from Andrew Miller, Iddo Bentov, Surya Bakshi, Sarah Meiklejohn, Ranjit Kumaresan and Christopher Cordi. </a:t>
            </a:r>
            <a:endParaRPr sz="1800"/>
          </a:p>
        </p:txBody>
      </p:sp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96677" cy="10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150" y="0"/>
            <a:ext cx="2353850" cy="15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400" y="4686300"/>
            <a:ext cx="7239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/>
          <p:nvPr/>
        </p:nvSpPr>
        <p:spPr>
          <a:xfrm>
            <a:off x="-517200" y="4560500"/>
            <a:ext cx="30000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95959"/>
                </a:solidFill>
              </a:rPr>
              <a:t>paddyucl</a:t>
            </a:r>
            <a:endParaRPr b="1" sz="1800">
              <a:solidFill>
                <a:srgbClr val="595959"/>
              </a:solidFill>
            </a:endParaRPr>
          </a:p>
        </p:txBody>
      </p:sp>
      <p:pic>
        <p:nvPicPr>
          <p:cNvPr id="143" name="Google Shape;14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4225" y="4600600"/>
            <a:ext cx="3348077" cy="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8"/>
          <p:cNvSpPr txBox="1"/>
          <p:nvPr/>
        </p:nvSpPr>
        <p:spPr>
          <a:xfrm>
            <a:off x="2681525" y="4486763"/>
            <a:ext cx="30000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Thanks for organising -&gt;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Spilman Channels: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One-way Payment Channel</a:t>
            </a:r>
            <a:endParaRPr sz="2400"/>
          </a:p>
        </p:txBody>
      </p:sp>
      <p:pic>
        <p:nvPicPr>
          <p:cNvPr descr="http://faos.imageg.net/graphics/product_images/pTRU1-11053905dt.jpg" id="227" name="Google Shape;22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228" name="Google Shape;22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2133700" y="3126000"/>
            <a:ext cx="459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deposits coins into the channel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27"/>
          <p:cNvSpPr txBox="1"/>
          <p:nvPr>
            <p:ph idx="2" type="body"/>
          </p:nvPr>
        </p:nvSpPr>
        <p:spPr>
          <a:xfrm>
            <a:off x="4832400" y="619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Let’s revisit how parties verify a new state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Compute transition: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 h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= H(state</a:t>
            </a:r>
            <a:r>
              <a:rPr b="1" baseline="-25000" lang="en-GB">
                <a:solidFill>
                  <a:schemeClr val="dk1"/>
                </a:solidFill>
              </a:rPr>
              <a:t>i+1,</a:t>
            </a:r>
            <a:r>
              <a:rPr b="1" lang="en-GB">
                <a:solidFill>
                  <a:schemeClr val="dk1"/>
                </a:solidFill>
              </a:rPr>
              <a:t>r)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signature for state hash:</a:t>
            </a:r>
            <a:endParaRPr b="1">
              <a:solidFill>
                <a:schemeClr val="dk1"/>
              </a:solidFill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b = VerifySignature(</a:t>
            </a:r>
            <a:r>
              <a:rPr lang="en-GB">
                <a:solidFill>
                  <a:schemeClr val="dk1"/>
                </a:solidFill>
              </a:rPr>
              <a:t>σ, (h, i+1))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Sign the state hash: </a:t>
            </a:r>
            <a:endParaRPr b="1">
              <a:solidFill>
                <a:schemeClr val="dk1"/>
              </a:solidFill>
            </a:endParaRPr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σ = </a:t>
            </a:r>
            <a:r>
              <a:rPr b="1" lang="en-GB">
                <a:solidFill>
                  <a:schemeClr val="dk1"/>
                </a:solidFill>
              </a:rPr>
              <a:t>Sign(</a:t>
            </a:r>
            <a:r>
              <a:rPr lang="en-GB">
                <a:solidFill>
                  <a:schemeClr val="dk1"/>
                </a:solidFill>
              </a:rPr>
              <a:t>sk, (h, i+1))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Send all other parties the cmd, signature, new state and </a:t>
            </a:r>
            <a:r>
              <a:rPr b="1" lang="en-GB">
                <a:solidFill>
                  <a:schemeClr val="dk1"/>
                </a:solidFill>
              </a:rPr>
              <a:t>the nonce. </a:t>
            </a:r>
            <a:endParaRPr b="1"/>
          </a:p>
        </p:txBody>
      </p:sp>
      <p:sp>
        <p:nvSpPr>
          <p:cNvPr id="1426" name="Google Shape;1426;p127"/>
          <p:cNvSpPr/>
          <p:nvPr/>
        </p:nvSpPr>
        <p:spPr>
          <a:xfrm flipH="1">
            <a:off x="3820175" y="2202675"/>
            <a:ext cx="918300" cy="1024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27"/>
          <p:cNvSpPr/>
          <p:nvPr/>
        </p:nvSpPr>
        <p:spPr>
          <a:xfrm>
            <a:off x="832100" y="2226375"/>
            <a:ext cx="2601000" cy="97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All parties i</a:t>
            </a:r>
            <a:r>
              <a:rPr b="1" lang="en-GB"/>
              <a:t>ndependently compute new state and verify the state hash. </a:t>
            </a:r>
            <a:endParaRPr b="1"/>
          </a:p>
        </p:txBody>
      </p:sp>
      <p:sp>
        <p:nvSpPr>
          <p:cNvPr id="1428" name="Google Shape;1428;p12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Achieving State Privacy</a:t>
            </a:r>
            <a:r>
              <a:rPr lang="en-GB"/>
              <a:t> in Pisa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9" name="Google Shape;1429;p127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435" name="Google Shape;1435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113" y="257174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Google Shape;1436;p1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Achieving State Privacy</a:t>
            </a:r>
            <a:r>
              <a:rPr lang="en-GB"/>
              <a:t> in Pisa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7" name="Google Shape;1437;p128"/>
          <p:cNvSpPr txBox="1"/>
          <p:nvPr/>
        </p:nvSpPr>
        <p:spPr>
          <a:xfrm rot="-726">
            <a:off x="3151813" y="2411957"/>
            <a:ext cx="28404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</a:t>
            </a:r>
            <a:r>
              <a:rPr b="1" lang="en-GB">
                <a:solidFill>
                  <a:schemeClr val="dk1"/>
                </a:solidFill>
              </a:rPr>
              <a:t>H(state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,r)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438" name="Google Shape;1438;p128"/>
          <p:cNvCxnSpPr/>
          <p:nvPr/>
        </p:nvCxnSpPr>
        <p:spPr>
          <a:xfrm flipH="1" rot="10800000">
            <a:off x="2107200" y="2769525"/>
            <a:ext cx="4880400" cy="1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39" name="Google Shape;1439;p128"/>
          <p:cNvSpPr txBox="1"/>
          <p:nvPr>
            <p:ph idx="1" type="body"/>
          </p:nvPr>
        </p:nvSpPr>
        <p:spPr>
          <a:xfrm>
            <a:off x="2685775" y="3235900"/>
            <a:ext cx="3186300" cy="1547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Hired Custodian receives: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The state hash, counter, and signature from all parties.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Fair Exchange of Appointment &amp; Payment</a:t>
            </a:r>
            <a:r>
              <a:rPr lang="en-GB" sz="2800"/>
              <a:t> in Pisa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450" name="Google Shape;1450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88" y="233669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30"/>
          <p:cNvSpPr/>
          <p:nvPr/>
        </p:nvSpPr>
        <p:spPr>
          <a:xfrm>
            <a:off x="466300" y="1051525"/>
            <a:ext cx="8174400" cy="366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How to send payment to custodian?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Pay via </a:t>
            </a:r>
            <a:r>
              <a:rPr lang="en-GB" sz="2400"/>
              <a:t>a payment network 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i.e. Lightning or Raiden</a:t>
            </a:r>
            <a:endParaRPr sz="24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Pay within a one-way payment channel 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GB" sz="2400"/>
              <a:t>Replace by Incentive, presented earlier.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452" name="Google Shape;1452;p1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 of Appointment &amp; Payment</a:t>
            </a:r>
            <a:r>
              <a:rPr lang="en-GB"/>
              <a:t> in Pisa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7" name="Google Shape;145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458" name="Google Shape;1458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88" y="233669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131"/>
          <p:cNvSpPr/>
          <p:nvPr/>
        </p:nvSpPr>
        <p:spPr>
          <a:xfrm>
            <a:off x="466300" y="1051525"/>
            <a:ext cx="8174400" cy="366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</a:rPr>
              <a:t>Some assumptions</a:t>
            </a:r>
            <a:r>
              <a:rPr b="1" lang="en-GB" sz="2400">
                <a:solidFill>
                  <a:schemeClr val="dk1"/>
                </a:solidFill>
              </a:rPr>
              <a:t> to simplify presentation: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Custodian has a copy of state channel address 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GB" sz="2400">
                <a:solidFill>
                  <a:schemeClr val="dk1"/>
                </a:solidFill>
              </a:rPr>
              <a:t>They know what contract to watch and where to settle disputes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Appointment information pre-aggred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GB" sz="2400">
                <a:solidFill>
                  <a:schemeClr val="dk1"/>
                </a:solidFill>
              </a:rPr>
              <a:t>Payment amount 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GB" sz="2400">
                <a:solidFill>
                  <a:schemeClr val="dk1"/>
                </a:solidFill>
              </a:rPr>
              <a:t>Time period for watching 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460" name="Google Shape;1460;p1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 of Appointment &amp; Payment</a:t>
            </a:r>
            <a:r>
              <a:rPr lang="en-GB"/>
              <a:t> in Pisa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466" name="Google Shape;1466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88" y="233669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p132"/>
          <p:cNvSpPr/>
          <p:nvPr/>
        </p:nvSpPr>
        <p:spPr>
          <a:xfrm>
            <a:off x="0" y="3503175"/>
            <a:ext cx="4380900" cy="16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Step 1: </a:t>
            </a:r>
            <a:r>
              <a:rPr lang="en-GB"/>
              <a:t>Send Appointment/Job to Custodian</a:t>
            </a:r>
            <a:endParaRPr b="1"/>
          </a:p>
        </p:txBody>
      </p:sp>
      <p:cxnSp>
        <p:nvCxnSpPr>
          <p:cNvPr id="1468" name="Google Shape;1468;p132"/>
          <p:cNvCxnSpPr/>
          <p:nvPr/>
        </p:nvCxnSpPr>
        <p:spPr>
          <a:xfrm>
            <a:off x="1641850" y="173127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69" name="Google Shape;1469;p132"/>
          <p:cNvSpPr txBox="1"/>
          <p:nvPr/>
        </p:nvSpPr>
        <p:spPr>
          <a:xfrm rot="-532">
            <a:off x="1584951" y="1400336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New Appointment: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A,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B,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>
                <a:solidFill>
                  <a:schemeClr val="dk1"/>
                </a:solidFill>
              </a:rPr>
              <a:t>h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, </a:t>
            </a:r>
            <a:r>
              <a:rPr lang="en-GB">
                <a:solidFill>
                  <a:schemeClr val="dk1"/>
                </a:solidFill>
              </a:rPr>
              <a:t>i+1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0" name="Google Shape;1470;p1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 of Appointment &amp; Payment</a:t>
            </a:r>
            <a:r>
              <a:rPr lang="en-GB"/>
              <a:t> in Pisa</a:t>
            </a:r>
            <a:endParaRPr/>
          </a:p>
        </p:txBody>
      </p:sp>
      <p:sp>
        <p:nvSpPr>
          <p:cNvPr id="1471" name="Google Shape;1471;p132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477" name="Google Shape;1477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88" y="233669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33"/>
          <p:cNvSpPr/>
          <p:nvPr/>
        </p:nvSpPr>
        <p:spPr>
          <a:xfrm>
            <a:off x="0" y="3503175"/>
            <a:ext cx="6477900" cy="16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Step 2:</a:t>
            </a:r>
            <a:br>
              <a:rPr b="1" lang="en-GB">
                <a:solidFill>
                  <a:schemeClr val="dk1"/>
                </a:solidFill>
              </a:rPr>
            </a:b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Custodian performs sanity checks (i.e. signatures, largest nonce so far, etc).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479" name="Google Shape;1479;p133"/>
          <p:cNvCxnSpPr/>
          <p:nvPr/>
        </p:nvCxnSpPr>
        <p:spPr>
          <a:xfrm>
            <a:off x="1641850" y="173127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80" name="Google Shape;1480;p133"/>
          <p:cNvSpPr txBox="1"/>
          <p:nvPr/>
        </p:nvSpPr>
        <p:spPr>
          <a:xfrm rot="-532">
            <a:off x="1584951" y="1400336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New Appointment:</a:t>
            </a:r>
            <a:r>
              <a:rPr lang="en-GB">
                <a:solidFill>
                  <a:schemeClr val="dk1"/>
                </a:solidFill>
              </a:rPr>
              <a:t> σ</a:t>
            </a:r>
            <a:r>
              <a:rPr baseline="-25000" lang="en-GB">
                <a:solidFill>
                  <a:schemeClr val="dk1"/>
                </a:solidFill>
              </a:rPr>
              <a:t>A,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B,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>
                <a:solidFill>
                  <a:schemeClr val="dk1"/>
                </a:solidFill>
              </a:rPr>
              <a:t>h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, </a:t>
            </a:r>
            <a:r>
              <a:rPr lang="en-GB">
                <a:solidFill>
                  <a:schemeClr val="dk1"/>
                </a:solidFill>
              </a:rPr>
              <a:t>i+1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1" name="Google Shape;1481;p1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 of Appointment &amp; Payment</a:t>
            </a:r>
            <a:r>
              <a:rPr lang="en-GB"/>
              <a:t> in Pisa</a:t>
            </a:r>
            <a:endParaRPr/>
          </a:p>
        </p:txBody>
      </p:sp>
      <p:sp>
        <p:nvSpPr>
          <p:cNvPr id="1482" name="Google Shape;1482;p133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Google Shape;148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488" name="Google Shape;1488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88" y="233669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134"/>
          <p:cNvSpPr/>
          <p:nvPr/>
        </p:nvSpPr>
        <p:spPr>
          <a:xfrm>
            <a:off x="0" y="3503175"/>
            <a:ext cx="6477900" cy="16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Step 3: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Custodian creates receipt, computes h</a:t>
            </a:r>
            <a:r>
              <a:rPr baseline="-25000" lang="en-GB">
                <a:solidFill>
                  <a:schemeClr val="dk1"/>
                </a:solidFill>
              </a:rPr>
              <a:t>receipt</a:t>
            </a:r>
            <a:r>
              <a:rPr lang="en-GB">
                <a:solidFill>
                  <a:schemeClr val="dk1"/>
                </a:solidFill>
              </a:rPr>
              <a:t> = H(s),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signs the receipt and sends to the customer.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490" name="Google Shape;1490;p134"/>
          <p:cNvCxnSpPr/>
          <p:nvPr/>
        </p:nvCxnSpPr>
        <p:spPr>
          <a:xfrm>
            <a:off x="1641850" y="173127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91" name="Google Shape;1491;p134"/>
          <p:cNvCxnSpPr/>
          <p:nvPr/>
        </p:nvCxnSpPr>
        <p:spPr>
          <a:xfrm rot="10800000">
            <a:off x="1641850" y="218442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92" name="Google Shape;1492;p134"/>
          <p:cNvSpPr txBox="1"/>
          <p:nvPr/>
        </p:nvSpPr>
        <p:spPr>
          <a:xfrm rot="-532">
            <a:off x="1584951" y="1400336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New Appointment:</a:t>
            </a:r>
            <a:r>
              <a:rPr lang="en-GB">
                <a:solidFill>
                  <a:schemeClr val="dk1"/>
                </a:solidFill>
              </a:rPr>
              <a:t> σ</a:t>
            </a:r>
            <a:r>
              <a:rPr baseline="-25000" lang="en-GB">
                <a:solidFill>
                  <a:schemeClr val="dk1"/>
                </a:solidFill>
              </a:rPr>
              <a:t>A,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B,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>
                <a:solidFill>
                  <a:schemeClr val="dk1"/>
                </a:solidFill>
              </a:rPr>
              <a:t>h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, </a:t>
            </a:r>
            <a:r>
              <a:rPr lang="en-GB">
                <a:solidFill>
                  <a:schemeClr val="dk1"/>
                </a:solidFill>
              </a:rPr>
              <a:t>i+1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3" name="Google Shape;1493;p134"/>
          <p:cNvSpPr txBox="1"/>
          <p:nvPr/>
        </p:nvSpPr>
        <p:spPr>
          <a:xfrm rot="-532">
            <a:off x="1584951" y="1911061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Signed Receipt</a:t>
            </a:r>
            <a:r>
              <a:rPr b="1" lang="en-GB">
                <a:solidFill>
                  <a:schemeClr val="dk1"/>
                </a:solidFill>
              </a:rPr>
              <a:t>:</a:t>
            </a:r>
            <a:r>
              <a:rPr lang="en-GB">
                <a:solidFill>
                  <a:schemeClr val="dk1"/>
                </a:solidFill>
              </a:rPr>
              <a:t> &lt;appointment&gt;, h</a:t>
            </a:r>
            <a:r>
              <a:rPr baseline="-25000" lang="en-GB">
                <a:solidFill>
                  <a:schemeClr val="dk1"/>
                </a:solidFill>
              </a:rPr>
              <a:t>receipt</a:t>
            </a:r>
            <a:r>
              <a:rPr lang="en-GB">
                <a:solidFill>
                  <a:schemeClr val="dk1"/>
                </a:solidFill>
              </a:rPr>
              <a:t>,σ</a:t>
            </a:r>
            <a:r>
              <a:rPr baseline="-25000" lang="en-GB">
                <a:solidFill>
                  <a:schemeClr val="dk1"/>
                </a:solidFill>
              </a:rPr>
              <a:t>custodian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4" name="Google Shape;1494;p1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 of Appointment &amp; Payment</a:t>
            </a:r>
            <a:r>
              <a:rPr lang="en-GB"/>
              <a:t> in Pisa</a:t>
            </a:r>
            <a:endParaRPr/>
          </a:p>
        </p:txBody>
      </p:sp>
      <p:sp>
        <p:nvSpPr>
          <p:cNvPr id="1495" name="Google Shape;1495;p134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0" name="Google Shape;1500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501" name="Google Shape;1501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88" y="233669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135"/>
          <p:cNvSpPr/>
          <p:nvPr/>
        </p:nvSpPr>
        <p:spPr>
          <a:xfrm>
            <a:off x="0" y="3503175"/>
            <a:ext cx="6477900" cy="16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Step 4:</a:t>
            </a:r>
            <a:r>
              <a:rPr lang="en-GB">
                <a:solidFill>
                  <a:schemeClr val="dk1"/>
                </a:solidFill>
              </a:rPr>
              <a:t> Customer checks custodian’s signature (and appointment information).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If happy, customer creates, signs and sends a conditional transfer.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03" name="Google Shape;1503;p135"/>
          <p:cNvCxnSpPr/>
          <p:nvPr/>
        </p:nvCxnSpPr>
        <p:spPr>
          <a:xfrm>
            <a:off x="1641850" y="173127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4" name="Google Shape;1504;p135"/>
          <p:cNvCxnSpPr/>
          <p:nvPr/>
        </p:nvCxnSpPr>
        <p:spPr>
          <a:xfrm rot="10800000">
            <a:off x="1641850" y="218442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5" name="Google Shape;1505;p135"/>
          <p:cNvCxnSpPr/>
          <p:nvPr/>
        </p:nvCxnSpPr>
        <p:spPr>
          <a:xfrm>
            <a:off x="1641850" y="271472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06" name="Google Shape;1506;p135"/>
          <p:cNvSpPr txBox="1"/>
          <p:nvPr/>
        </p:nvSpPr>
        <p:spPr>
          <a:xfrm rot="-532">
            <a:off x="1584951" y="1400336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New Appointment:</a:t>
            </a:r>
            <a:r>
              <a:rPr lang="en-GB">
                <a:solidFill>
                  <a:schemeClr val="dk1"/>
                </a:solidFill>
              </a:rPr>
              <a:t> σ</a:t>
            </a:r>
            <a:r>
              <a:rPr baseline="-25000" lang="en-GB">
                <a:solidFill>
                  <a:schemeClr val="dk1"/>
                </a:solidFill>
              </a:rPr>
              <a:t>A,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B,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>
                <a:solidFill>
                  <a:schemeClr val="dk1"/>
                </a:solidFill>
              </a:rPr>
              <a:t>h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, </a:t>
            </a:r>
            <a:r>
              <a:rPr lang="en-GB">
                <a:solidFill>
                  <a:schemeClr val="dk1"/>
                </a:solidFill>
              </a:rPr>
              <a:t>i+1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7" name="Google Shape;1507;p135"/>
          <p:cNvSpPr txBox="1"/>
          <p:nvPr/>
        </p:nvSpPr>
        <p:spPr>
          <a:xfrm rot="-532">
            <a:off x="1584951" y="1911061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Signed Receipt:</a:t>
            </a:r>
            <a:r>
              <a:rPr lang="en-GB">
                <a:solidFill>
                  <a:schemeClr val="dk1"/>
                </a:solidFill>
              </a:rPr>
              <a:t> &lt;appointment&gt;, h</a:t>
            </a:r>
            <a:r>
              <a:rPr baseline="-25000" lang="en-GB">
                <a:solidFill>
                  <a:schemeClr val="dk1"/>
                </a:solidFill>
              </a:rPr>
              <a:t>receipt</a:t>
            </a:r>
            <a:r>
              <a:rPr lang="en-GB">
                <a:solidFill>
                  <a:schemeClr val="dk1"/>
                </a:solidFill>
              </a:rPr>
              <a:t>,σ</a:t>
            </a:r>
            <a:r>
              <a:rPr baseline="-25000" lang="en-GB">
                <a:solidFill>
                  <a:schemeClr val="dk1"/>
                </a:solidFill>
              </a:rPr>
              <a:t>custodian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8" name="Google Shape;1508;p135"/>
          <p:cNvSpPr txBox="1"/>
          <p:nvPr/>
        </p:nvSpPr>
        <p:spPr>
          <a:xfrm rot="-532">
            <a:off x="1584951" y="2448761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Conditional Transfer:</a:t>
            </a:r>
            <a:r>
              <a:rPr lang="en-GB">
                <a:solidFill>
                  <a:schemeClr val="dk1"/>
                </a:solidFill>
              </a:rPr>
              <a:t> &lt;coins&gt;, h</a:t>
            </a:r>
            <a:r>
              <a:rPr baseline="-25000" lang="en-GB">
                <a:solidFill>
                  <a:schemeClr val="dk1"/>
                </a:solidFill>
              </a:rPr>
              <a:t>receipt</a:t>
            </a:r>
            <a:r>
              <a:rPr lang="en-GB">
                <a:solidFill>
                  <a:schemeClr val="dk1"/>
                </a:solidFill>
              </a:rPr>
              <a:t>, Expiry_Time, σ</a:t>
            </a:r>
            <a:r>
              <a:rPr baseline="-25000" lang="en-GB">
                <a:solidFill>
                  <a:schemeClr val="dk1"/>
                </a:solidFill>
              </a:rPr>
              <a:t>B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9" name="Google Shape;1509;p1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 of Appointment &amp; Payment</a:t>
            </a:r>
            <a:r>
              <a:rPr lang="en-GB"/>
              <a:t> in Pisa</a:t>
            </a:r>
            <a:endParaRPr/>
          </a:p>
        </p:txBody>
      </p:sp>
      <p:sp>
        <p:nvSpPr>
          <p:cNvPr id="1510" name="Google Shape;1510;p135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Google Shape;151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516" name="Google Shape;1516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88" y="233669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136"/>
          <p:cNvSpPr/>
          <p:nvPr/>
        </p:nvSpPr>
        <p:spPr>
          <a:xfrm>
            <a:off x="0" y="3503175"/>
            <a:ext cx="6477900" cy="16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Final Step: </a:t>
            </a:r>
            <a:r>
              <a:rPr lang="en-GB">
                <a:solidFill>
                  <a:schemeClr val="dk1"/>
                </a:solidFill>
              </a:rPr>
              <a:t>Custodian reveals secret “s” for h</a:t>
            </a:r>
            <a:r>
              <a:rPr baseline="-25000" lang="en-GB">
                <a:solidFill>
                  <a:schemeClr val="dk1"/>
                </a:solidFill>
              </a:rPr>
              <a:t>receipt</a:t>
            </a:r>
            <a:r>
              <a:rPr lang="en-GB">
                <a:solidFill>
                  <a:schemeClr val="dk1"/>
                </a:solidFill>
              </a:rPr>
              <a:t> to customer before the expiry time. This ratifies receipt and allows custodian to claim transfer. </a:t>
            </a:r>
            <a:endParaRPr b="1"/>
          </a:p>
        </p:txBody>
      </p:sp>
      <p:cxnSp>
        <p:nvCxnSpPr>
          <p:cNvPr id="1518" name="Google Shape;1518;p136"/>
          <p:cNvCxnSpPr/>
          <p:nvPr/>
        </p:nvCxnSpPr>
        <p:spPr>
          <a:xfrm>
            <a:off x="1641850" y="173127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19" name="Google Shape;1519;p136"/>
          <p:cNvCxnSpPr/>
          <p:nvPr/>
        </p:nvCxnSpPr>
        <p:spPr>
          <a:xfrm rot="10800000">
            <a:off x="1641850" y="218442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0" name="Google Shape;1520;p136"/>
          <p:cNvCxnSpPr/>
          <p:nvPr/>
        </p:nvCxnSpPr>
        <p:spPr>
          <a:xfrm>
            <a:off x="1641850" y="271472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1" name="Google Shape;1521;p136"/>
          <p:cNvCxnSpPr/>
          <p:nvPr/>
        </p:nvCxnSpPr>
        <p:spPr>
          <a:xfrm rot="10800000">
            <a:off x="1641850" y="317197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22" name="Google Shape;1522;p136"/>
          <p:cNvSpPr txBox="1"/>
          <p:nvPr/>
        </p:nvSpPr>
        <p:spPr>
          <a:xfrm rot="-532">
            <a:off x="1584951" y="1400336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New Appointment:</a:t>
            </a:r>
            <a:r>
              <a:rPr lang="en-GB">
                <a:solidFill>
                  <a:schemeClr val="dk1"/>
                </a:solidFill>
              </a:rPr>
              <a:t> σ</a:t>
            </a:r>
            <a:r>
              <a:rPr baseline="-25000" lang="en-GB">
                <a:solidFill>
                  <a:schemeClr val="dk1"/>
                </a:solidFill>
              </a:rPr>
              <a:t>A,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B,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>
                <a:solidFill>
                  <a:schemeClr val="dk1"/>
                </a:solidFill>
              </a:rPr>
              <a:t>h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, </a:t>
            </a:r>
            <a:r>
              <a:rPr lang="en-GB">
                <a:solidFill>
                  <a:schemeClr val="dk1"/>
                </a:solidFill>
              </a:rPr>
              <a:t>i+1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3" name="Google Shape;1523;p136"/>
          <p:cNvSpPr txBox="1"/>
          <p:nvPr/>
        </p:nvSpPr>
        <p:spPr>
          <a:xfrm rot="-532">
            <a:off x="1584951" y="1911061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Signed Receipt:</a:t>
            </a:r>
            <a:r>
              <a:rPr lang="en-GB">
                <a:solidFill>
                  <a:schemeClr val="dk1"/>
                </a:solidFill>
              </a:rPr>
              <a:t> &lt;appointment&gt;, h</a:t>
            </a:r>
            <a:r>
              <a:rPr baseline="-25000" lang="en-GB">
                <a:solidFill>
                  <a:schemeClr val="dk1"/>
                </a:solidFill>
              </a:rPr>
              <a:t>receipt</a:t>
            </a:r>
            <a:r>
              <a:rPr lang="en-GB">
                <a:solidFill>
                  <a:schemeClr val="dk1"/>
                </a:solidFill>
              </a:rPr>
              <a:t>,σ</a:t>
            </a:r>
            <a:r>
              <a:rPr baseline="-25000" lang="en-GB">
                <a:solidFill>
                  <a:schemeClr val="dk1"/>
                </a:solidFill>
              </a:rPr>
              <a:t>custodian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4" name="Google Shape;1524;p136"/>
          <p:cNvSpPr txBox="1"/>
          <p:nvPr/>
        </p:nvSpPr>
        <p:spPr>
          <a:xfrm rot="-532">
            <a:off x="1584951" y="2448761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Conditional Transfer:</a:t>
            </a:r>
            <a:r>
              <a:rPr lang="en-GB">
                <a:solidFill>
                  <a:schemeClr val="dk1"/>
                </a:solidFill>
              </a:rPr>
              <a:t> &lt;coins&gt;, h</a:t>
            </a:r>
            <a:r>
              <a:rPr baseline="-25000" lang="en-GB">
                <a:solidFill>
                  <a:schemeClr val="dk1"/>
                </a:solidFill>
              </a:rPr>
              <a:t>receipt</a:t>
            </a:r>
            <a:r>
              <a:rPr lang="en-GB">
                <a:solidFill>
                  <a:schemeClr val="dk1"/>
                </a:solidFill>
              </a:rPr>
              <a:t>, Expiry_Time, σ</a:t>
            </a:r>
            <a:r>
              <a:rPr baseline="-25000" lang="en-GB">
                <a:solidFill>
                  <a:schemeClr val="dk1"/>
                </a:solidFill>
              </a:rPr>
              <a:t>B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5" name="Google Shape;1525;p136"/>
          <p:cNvSpPr txBox="1"/>
          <p:nvPr/>
        </p:nvSpPr>
        <p:spPr>
          <a:xfrm>
            <a:off x="1585950" y="2867125"/>
            <a:ext cx="58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Ratify Receipt</a:t>
            </a:r>
            <a:r>
              <a:rPr b="1" lang="en-GB">
                <a:solidFill>
                  <a:schemeClr val="dk1"/>
                </a:solidFill>
              </a:rPr>
              <a:t>:</a:t>
            </a:r>
            <a:r>
              <a:rPr lang="en-GB">
                <a:solidFill>
                  <a:schemeClr val="dk1"/>
                </a:solidFill>
              </a:rPr>
              <a:t> Reveal “s”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6" name="Google Shape;1526;p1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 of Appointment &amp; Payment</a:t>
            </a:r>
            <a:r>
              <a:rPr lang="en-GB"/>
              <a:t> in Pisa</a:t>
            </a:r>
            <a:endParaRPr/>
          </a:p>
        </p:txBody>
      </p:sp>
      <p:sp>
        <p:nvSpPr>
          <p:cNvPr id="1527" name="Google Shape;1527;p136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Spilman Channels: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One-way Payment Channel</a:t>
            </a:r>
            <a:endParaRPr sz="2400"/>
          </a:p>
        </p:txBody>
      </p:sp>
      <p:pic>
        <p:nvPicPr>
          <p:cNvPr descr="http://faos.imageg.net/graphics/product_images/pTRU1-11053905dt.jpg" id="238" name="Google Shape;2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2133700" y="3126000"/>
            <a:ext cx="459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deposits coins into the channel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 to release coins: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Alice and Bob authorise payment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waits until time T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2" name="Google Shape;153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533" name="Google Shape;1533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88" y="233669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37"/>
          <p:cNvSpPr/>
          <p:nvPr/>
        </p:nvSpPr>
        <p:spPr>
          <a:xfrm>
            <a:off x="0" y="3503175"/>
            <a:ext cx="6477900" cy="1640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Receipt is only ratified if “s” is revealed.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Conditional transfer is only valid if both parties agree or if it is settled directly on the blockchain before expiry time.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35" name="Google Shape;1535;p137"/>
          <p:cNvCxnSpPr/>
          <p:nvPr/>
        </p:nvCxnSpPr>
        <p:spPr>
          <a:xfrm>
            <a:off x="1641850" y="173127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6" name="Google Shape;1536;p137"/>
          <p:cNvCxnSpPr/>
          <p:nvPr/>
        </p:nvCxnSpPr>
        <p:spPr>
          <a:xfrm rot="10800000">
            <a:off x="1641850" y="218442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7" name="Google Shape;1537;p137"/>
          <p:cNvCxnSpPr/>
          <p:nvPr/>
        </p:nvCxnSpPr>
        <p:spPr>
          <a:xfrm>
            <a:off x="1641850" y="271472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8" name="Google Shape;1538;p137"/>
          <p:cNvCxnSpPr/>
          <p:nvPr/>
        </p:nvCxnSpPr>
        <p:spPr>
          <a:xfrm rot="10800000">
            <a:off x="1641850" y="3171975"/>
            <a:ext cx="521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39" name="Google Shape;1539;p137"/>
          <p:cNvSpPr txBox="1"/>
          <p:nvPr/>
        </p:nvSpPr>
        <p:spPr>
          <a:xfrm rot="-532">
            <a:off x="1584951" y="1400336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New Appointment:</a:t>
            </a:r>
            <a:r>
              <a:rPr lang="en-GB">
                <a:solidFill>
                  <a:schemeClr val="dk1"/>
                </a:solidFill>
              </a:rPr>
              <a:t> σ</a:t>
            </a:r>
            <a:r>
              <a:rPr baseline="-25000" lang="en-GB">
                <a:solidFill>
                  <a:schemeClr val="dk1"/>
                </a:solidFill>
              </a:rPr>
              <a:t>A,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B,</a:t>
            </a:r>
            <a:r>
              <a:rPr lang="en-GB">
                <a:solidFill>
                  <a:schemeClr val="dk1"/>
                </a:solidFill>
              </a:rPr>
              <a:t>σ</a:t>
            </a:r>
            <a:r>
              <a:rPr baseline="-25000" lang="en-GB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>
                <a:solidFill>
                  <a:schemeClr val="dk1"/>
                </a:solidFill>
              </a:rPr>
              <a:t>h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, </a:t>
            </a:r>
            <a:r>
              <a:rPr lang="en-GB">
                <a:solidFill>
                  <a:schemeClr val="dk1"/>
                </a:solidFill>
              </a:rPr>
              <a:t>i+1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0" name="Google Shape;1540;p137"/>
          <p:cNvSpPr txBox="1"/>
          <p:nvPr/>
        </p:nvSpPr>
        <p:spPr>
          <a:xfrm rot="-532">
            <a:off x="1584951" y="1911061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Signed Receipt:</a:t>
            </a:r>
            <a:r>
              <a:rPr lang="en-GB">
                <a:solidFill>
                  <a:schemeClr val="dk1"/>
                </a:solidFill>
              </a:rPr>
              <a:t> &lt;appointment&gt;, h</a:t>
            </a:r>
            <a:r>
              <a:rPr baseline="-25000" lang="en-GB">
                <a:solidFill>
                  <a:schemeClr val="dk1"/>
                </a:solidFill>
              </a:rPr>
              <a:t>receipt</a:t>
            </a:r>
            <a:r>
              <a:rPr lang="en-GB">
                <a:solidFill>
                  <a:schemeClr val="dk1"/>
                </a:solidFill>
              </a:rPr>
              <a:t>,σ</a:t>
            </a:r>
            <a:r>
              <a:rPr baseline="-25000" lang="en-GB">
                <a:solidFill>
                  <a:schemeClr val="dk1"/>
                </a:solidFill>
              </a:rPr>
              <a:t>custodian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1" name="Google Shape;1541;p137"/>
          <p:cNvSpPr txBox="1"/>
          <p:nvPr/>
        </p:nvSpPr>
        <p:spPr>
          <a:xfrm rot="-532">
            <a:off x="1584951" y="2448761"/>
            <a:ext cx="581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Conditional Transfer:</a:t>
            </a:r>
            <a:r>
              <a:rPr lang="en-GB">
                <a:solidFill>
                  <a:schemeClr val="dk1"/>
                </a:solidFill>
              </a:rPr>
              <a:t> &lt;coins&gt;, h</a:t>
            </a:r>
            <a:r>
              <a:rPr baseline="-25000" lang="en-GB">
                <a:solidFill>
                  <a:schemeClr val="dk1"/>
                </a:solidFill>
              </a:rPr>
              <a:t>receipt</a:t>
            </a:r>
            <a:r>
              <a:rPr lang="en-GB">
                <a:solidFill>
                  <a:schemeClr val="dk1"/>
                </a:solidFill>
              </a:rPr>
              <a:t>, Expiry_Time, σ</a:t>
            </a:r>
            <a:r>
              <a:rPr baseline="-25000" lang="en-GB">
                <a:solidFill>
                  <a:schemeClr val="dk1"/>
                </a:solidFill>
              </a:rPr>
              <a:t>B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2" name="Google Shape;1542;p137"/>
          <p:cNvSpPr txBox="1"/>
          <p:nvPr/>
        </p:nvSpPr>
        <p:spPr>
          <a:xfrm>
            <a:off x="1585950" y="2867125"/>
            <a:ext cx="581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Ratify Receipt:</a:t>
            </a:r>
            <a:r>
              <a:rPr lang="en-GB">
                <a:solidFill>
                  <a:schemeClr val="dk1"/>
                </a:solidFill>
              </a:rPr>
              <a:t> Reveal “s”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3" name="Google Shape;1543;p13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 of Appointment &amp; Payment</a:t>
            </a:r>
            <a:r>
              <a:rPr lang="en-GB"/>
              <a:t> in Pisa</a:t>
            </a:r>
            <a:endParaRPr/>
          </a:p>
        </p:txBody>
      </p:sp>
      <p:sp>
        <p:nvSpPr>
          <p:cNvPr id="1544" name="Google Shape;1544;p137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/>
              <a:t>Alice and the Custodian collude to cheat Bob?</a:t>
            </a:r>
            <a:endParaRPr sz="24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13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sp>
        <p:nvSpPr>
          <p:cNvPr id="1565" name="Google Shape;1565;p139"/>
          <p:cNvSpPr/>
          <p:nvPr/>
        </p:nvSpPr>
        <p:spPr>
          <a:xfrm>
            <a:off x="1080468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139"/>
          <p:cNvSpPr/>
          <p:nvPr/>
        </p:nvSpPr>
        <p:spPr>
          <a:xfrm>
            <a:off x="1198598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p139"/>
          <p:cNvSpPr txBox="1"/>
          <p:nvPr/>
        </p:nvSpPr>
        <p:spPr>
          <a:xfrm>
            <a:off x="1180075" y="42234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 State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i-1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8" name="Google Shape;1568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74" y="1337775"/>
            <a:ext cx="864100" cy="86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569" name="Google Shape;1569;p139"/>
          <p:cNvPicPr preferRelativeResize="0"/>
          <p:nvPr/>
        </p:nvPicPr>
        <p:blipFill rotWithShape="1">
          <a:blip r:embed="rId6">
            <a:alphaModFix/>
          </a:blip>
          <a:srcRect b="0" l="0" r="0" t="4214"/>
          <a:stretch/>
        </p:blipFill>
        <p:spPr>
          <a:xfrm>
            <a:off x="692700" y="2099900"/>
            <a:ext cx="864100" cy="8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39"/>
          <p:cNvSpPr txBox="1"/>
          <p:nvPr/>
        </p:nvSpPr>
        <p:spPr>
          <a:xfrm>
            <a:off x="2027725" y="1307100"/>
            <a:ext cx="4366200" cy="15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Alice broadcasts an older state…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let’s pretend it is state i-1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sp>
        <p:nvSpPr>
          <p:cNvPr id="1586" name="Google Shape;1586;p140"/>
          <p:cNvSpPr/>
          <p:nvPr/>
        </p:nvSpPr>
        <p:spPr>
          <a:xfrm>
            <a:off x="2077968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140"/>
          <p:cNvSpPr/>
          <p:nvPr/>
        </p:nvSpPr>
        <p:spPr>
          <a:xfrm>
            <a:off x="2196098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40"/>
          <p:cNvSpPr/>
          <p:nvPr/>
        </p:nvSpPr>
        <p:spPr>
          <a:xfrm>
            <a:off x="1080468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140"/>
          <p:cNvSpPr/>
          <p:nvPr/>
        </p:nvSpPr>
        <p:spPr>
          <a:xfrm>
            <a:off x="1198598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140"/>
          <p:cNvSpPr txBox="1"/>
          <p:nvPr/>
        </p:nvSpPr>
        <p:spPr>
          <a:xfrm>
            <a:off x="1180075" y="42234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 State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i-1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140"/>
          <p:cNvSpPr txBox="1"/>
          <p:nvPr/>
        </p:nvSpPr>
        <p:spPr>
          <a:xfrm>
            <a:off x="2177575" y="42234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2" name="Google Shape;1592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74" y="1337775"/>
            <a:ext cx="864100" cy="86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593" name="Google Shape;1593;p140"/>
          <p:cNvPicPr preferRelativeResize="0"/>
          <p:nvPr/>
        </p:nvPicPr>
        <p:blipFill rotWithShape="1">
          <a:blip r:embed="rId6">
            <a:alphaModFix/>
          </a:blip>
          <a:srcRect b="0" l="0" r="0" t="4214"/>
          <a:stretch/>
        </p:blipFill>
        <p:spPr>
          <a:xfrm>
            <a:off x="692700" y="2099900"/>
            <a:ext cx="864100" cy="8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sp>
        <p:nvSpPr>
          <p:cNvPr id="1609" name="Google Shape;1609;p141"/>
          <p:cNvSpPr/>
          <p:nvPr/>
        </p:nvSpPr>
        <p:spPr>
          <a:xfrm>
            <a:off x="2077968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141"/>
          <p:cNvSpPr/>
          <p:nvPr/>
        </p:nvSpPr>
        <p:spPr>
          <a:xfrm>
            <a:off x="2196098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141"/>
          <p:cNvSpPr/>
          <p:nvPr/>
        </p:nvSpPr>
        <p:spPr>
          <a:xfrm>
            <a:off x="3075468" y="4116605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141"/>
          <p:cNvSpPr/>
          <p:nvPr/>
        </p:nvSpPr>
        <p:spPr>
          <a:xfrm>
            <a:off x="3193598" y="3819785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141"/>
          <p:cNvSpPr/>
          <p:nvPr/>
        </p:nvSpPr>
        <p:spPr>
          <a:xfrm>
            <a:off x="1080468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141"/>
          <p:cNvSpPr/>
          <p:nvPr/>
        </p:nvSpPr>
        <p:spPr>
          <a:xfrm>
            <a:off x="1198598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141"/>
          <p:cNvSpPr txBox="1"/>
          <p:nvPr/>
        </p:nvSpPr>
        <p:spPr>
          <a:xfrm>
            <a:off x="1180075" y="42234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 State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i-1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141"/>
          <p:cNvSpPr txBox="1"/>
          <p:nvPr/>
        </p:nvSpPr>
        <p:spPr>
          <a:xfrm>
            <a:off x="2177575" y="42234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7" name="Google Shape;1617;p141"/>
          <p:cNvSpPr txBox="1"/>
          <p:nvPr/>
        </p:nvSpPr>
        <p:spPr>
          <a:xfrm>
            <a:off x="3178525" y="42234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cmd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8" name="Google Shape;1618;p141"/>
          <p:cNvSpPr/>
          <p:nvPr/>
        </p:nvSpPr>
        <p:spPr>
          <a:xfrm>
            <a:off x="4066043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141"/>
          <p:cNvSpPr/>
          <p:nvPr/>
        </p:nvSpPr>
        <p:spPr>
          <a:xfrm>
            <a:off x="4184173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0" name="Google Shape;1620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74" y="1337775"/>
            <a:ext cx="864100" cy="86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621" name="Google Shape;1621;p141"/>
          <p:cNvPicPr preferRelativeResize="0"/>
          <p:nvPr/>
        </p:nvPicPr>
        <p:blipFill rotWithShape="1">
          <a:blip r:embed="rId6">
            <a:alphaModFix/>
          </a:blip>
          <a:srcRect b="0" l="0" r="0" t="4214"/>
          <a:stretch/>
        </p:blipFill>
        <p:spPr>
          <a:xfrm>
            <a:off x="692700" y="2099900"/>
            <a:ext cx="864100" cy="8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41"/>
          <p:cNvSpPr txBox="1"/>
          <p:nvPr/>
        </p:nvSpPr>
        <p:spPr>
          <a:xfrm>
            <a:off x="2027725" y="1307100"/>
            <a:ext cx="4366200" cy="15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Custodian *could* publish newer start and cancel the dispute… but doesn’t!! 😱😱😱😱😱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Google Shape;162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p1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sp>
        <p:nvSpPr>
          <p:cNvPr id="1638" name="Google Shape;1638;p142"/>
          <p:cNvSpPr/>
          <p:nvPr/>
        </p:nvSpPr>
        <p:spPr>
          <a:xfrm>
            <a:off x="2077968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142"/>
          <p:cNvSpPr/>
          <p:nvPr/>
        </p:nvSpPr>
        <p:spPr>
          <a:xfrm>
            <a:off x="2196098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142"/>
          <p:cNvSpPr/>
          <p:nvPr/>
        </p:nvSpPr>
        <p:spPr>
          <a:xfrm>
            <a:off x="3075468" y="4116605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142"/>
          <p:cNvSpPr/>
          <p:nvPr/>
        </p:nvSpPr>
        <p:spPr>
          <a:xfrm>
            <a:off x="3193598" y="3819785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142"/>
          <p:cNvSpPr/>
          <p:nvPr/>
        </p:nvSpPr>
        <p:spPr>
          <a:xfrm>
            <a:off x="5049893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142"/>
          <p:cNvSpPr/>
          <p:nvPr/>
        </p:nvSpPr>
        <p:spPr>
          <a:xfrm>
            <a:off x="5168023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142"/>
          <p:cNvSpPr/>
          <p:nvPr/>
        </p:nvSpPr>
        <p:spPr>
          <a:xfrm>
            <a:off x="1080468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142"/>
          <p:cNvSpPr/>
          <p:nvPr/>
        </p:nvSpPr>
        <p:spPr>
          <a:xfrm>
            <a:off x="1198598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6" name="Google Shape;1646;p142"/>
          <p:cNvSpPr txBox="1"/>
          <p:nvPr/>
        </p:nvSpPr>
        <p:spPr>
          <a:xfrm>
            <a:off x="1180075" y="42234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 State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i-1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7" name="Google Shape;1647;p142"/>
          <p:cNvSpPr txBox="1"/>
          <p:nvPr/>
        </p:nvSpPr>
        <p:spPr>
          <a:xfrm>
            <a:off x="2177575" y="42234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8" name="Google Shape;1648;p142"/>
          <p:cNvSpPr txBox="1"/>
          <p:nvPr/>
        </p:nvSpPr>
        <p:spPr>
          <a:xfrm>
            <a:off x="3178525" y="42234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cmd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9" name="Google Shape;1649;p142"/>
          <p:cNvSpPr/>
          <p:nvPr/>
        </p:nvSpPr>
        <p:spPr>
          <a:xfrm>
            <a:off x="4066043" y="41165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142"/>
          <p:cNvSpPr/>
          <p:nvPr/>
        </p:nvSpPr>
        <p:spPr>
          <a:xfrm>
            <a:off x="4184173" y="38197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142"/>
          <p:cNvSpPr txBox="1"/>
          <p:nvPr/>
        </p:nvSpPr>
        <p:spPr>
          <a:xfrm>
            <a:off x="5161725" y="4189825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2" name="Google Shape;1652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74" y="1337775"/>
            <a:ext cx="864100" cy="86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653" name="Google Shape;1653;p142"/>
          <p:cNvPicPr preferRelativeResize="0"/>
          <p:nvPr/>
        </p:nvPicPr>
        <p:blipFill rotWithShape="1">
          <a:blip r:embed="rId6">
            <a:alphaModFix/>
          </a:blip>
          <a:srcRect b="0" l="0" r="0" t="4214"/>
          <a:stretch/>
        </p:blipFill>
        <p:spPr>
          <a:xfrm>
            <a:off x="692700" y="2099900"/>
            <a:ext cx="864100" cy="8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142"/>
          <p:cNvSpPr txBox="1"/>
          <p:nvPr/>
        </p:nvSpPr>
        <p:spPr>
          <a:xfrm>
            <a:off x="2027725" y="1307100"/>
            <a:ext cx="4366200" cy="15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Too late… execution fork occurs!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… but we assume </a:t>
            </a:r>
            <a:r>
              <a:rPr b="1" lang="en-GB">
                <a:solidFill>
                  <a:schemeClr val="dk1"/>
                </a:solidFill>
              </a:rPr>
              <a:t>a record of this dispute</a:t>
            </a:r>
            <a:r>
              <a:rPr lang="en-GB">
                <a:solidFill>
                  <a:schemeClr val="dk1"/>
                </a:solidFill>
              </a:rPr>
              <a:t> state i-1 is recorded!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pic>
        <p:nvPicPr>
          <p:cNvPr descr="http://faos.imageg.net/graphics/product_images/pTRU1-11053905dt.jpg" id="1670" name="Google Shape;1670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438" y="340534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43"/>
          <p:cNvSpPr/>
          <p:nvPr/>
        </p:nvSpPr>
        <p:spPr>
          <a:xfrm>
            <a:off x="1582625" y="1011400"/>
            <a:ext cx="3772800" cy="2133600"/>
          </a:xfrm>
          <a:prstGeom prst="wedgeRectCallout">
            <a:avLst>
              <a:gd fmla="val -57491" name="adj1"/>
              <a:gd fmla="val 6618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OH NO! The Custodian cheated me!!!! I’ve lost all my coins! 😡😡😡😡😡😡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pic>
        <p:nvPicPr>
          <p:cNvPr descr="http://faos.imageg.net/graphics/product_images/pTRU1-11053905dt.jpg" id="1687" name="Google Shape;1687;p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438" y="3405348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44"/>
          <p:cNvSpPr txBox="1"/>
          <p:nvPr/>
        </p:nvSpPr>
        <p:spPr>
          <a:xfrm>
            <a:off x="1179900" y="810438"/>
            <a:ext cx="4366200" cy="15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Cryptographic Evidence of Wrongdoing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If Bob can prove to the custodian contract about the custodian’s wrongdoing, then the full deposit will be burnt!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3" name="Google Shape;1693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pic>
        <p:nvPicPr>
          <p:cNvPr descr="http://faos.imageg.net/graphics/product_images/pTRU1-11053905dt.jpg" id="1704" name="Google Shape;1704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438" y="3405348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3275" y="2635948"/>
            <a:ext cx="1448700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145"/>
          <p:cNvSpPr txBox="1"/>
          <p:nvPr/>
        </p:nvSpPr>
        <p:spPr>
          <a:xfrm>
            <a:off x="4672800" y="4371188"/>
            <a:ext cx="1507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Custodian Contract</a:t>
            </a:r>
            <a:endParaRPr/>
          </a:p>
        </p:txBody>
      </p:sp>
      <p:sp>
        <p:nvSpPr>
          <p:cNvPr id="1707" name="Google Shape;1707;p145"/>
          <p:cNvSpPr txBox="1"/>
          <p:nvPr/>
        </p:nvSpPr>
        <p:spPr>
          <a:xfrm>
            <a:off x="1179900" y="810438"/>
            <a:ext cx="4366200" cy="15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Cryptographic Evidence of Wrongdoing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If Bob can prove to the custodian contract about the custodian’s wrongdoing, then the full deposit will be burnt!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Google Shape;171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1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pic>
        <p:nvPicPr>
          <p:cNvPr descr="http://faos.imageg.net/graphics/product_images/pTRU1-11053905dt.jpg" id="1723" name="Google Shape;1723;p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438" y="3405348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3275" y="2635948"/>
            <a:ext cx="1448700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46"/>
          <p:cNvSpPr txBox="1"/>
          <p:nvPr/>
        </p:nvSpPr>
        <p:spPr>
          <a:xfrm>
            <a:off x="4672800" y="4371188"/>
            <a:ext cx="1507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Custodian Contract</a:t>
            </a:r>
            <a:endParaRPr/>
          </a:p>
        </p:txBody>
      </p:sp>
      <p:sp>
        <p:nvSpPr>
          <p:cNvPr id="1726" name="Google Shape;1726;p146"/>
          <p:cNvSpPr txBox="1"/>
          <p:nvPr/>
        </p:nvSpPr>
        <p:spPr>
          <a:xfrm rot="-363">
            <a:off x="1735775" y="3367134"/>
            <a:ext cx="28404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Signed (and Ratified) Receipt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727" name="Google Shape;1727;p146"/>
          <p:cNvCxnSpPr/>
          <p:nvPr/>
        </p:nvCxnSpPr>
        <p:spPr>
          <a:xfrm flipH="1" rot="10800000">
            <a:off x="1735763" y="3723490"/>
            <a:ext cx="28989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28" name="Google Shape;1728;p146"/>
          <p:cNvSpPr txBox="1"/>
          <p:nvPr/>
        </p:nvSpPr>
        <p:spPr>
          <a:xfrm>
            <a:off x="1179900" y="810438"/>
            <a:ext cx="4366200" cy="15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Cryptographic Evidence of Wrongdoing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If Bob can prove to the custodian contract about the custodian’s wrongdoing, then the full deposit will be burnt!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os.imageg.net/graphics/product_images/pTRU1-11053905dt.jpg"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249" name="Google Shape;24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/>
        </p:nvSpPr>
        <p:spPr>
          <a:xfrm>
            <a:off x="2133700" y="3126000"/>
            <a:ext cx="459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pays Bob 0.1 BTC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Spilman Channels: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One-way Payment Channel</a:t>
            </a:r>
            <a:endParaRPr sz="2400"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Google Shape;173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1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pic>
        <p:nvPicPr>
          <p:cNvPr id="1744" name="Google Shape;1744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275" y="2635948"/>
            <a:ext cx="1448700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5" name="Google Shape;1745;p147"/>
          <p:cNvSpPr txBox="1"/>
          <p:nvPr/>
        </p:nvSpPr>
        <p:spPr>
          <a:xfrm>
            <a:off x="4672800" y="4371188"/>
            <a:ext cx="1507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Custodian Contract</a:t>
            </a:r>
            <a:endParaRPr/>
          </a:p>
        </p:txBody>
      </p:sp>
      <p:sp>
        <p:nvSpPr>
          <p:cNvPr id="1746" name="Google Shape;1746;p147"/>
          <p:cNvSpPr/>
          <p:nvPr/>
        </p:nvSpPr>
        <p:spPr>
          <a:xfrm>
            <a:off x="162500" y="1123375"/>
            <a:ext cx="4013100" cy="3552300"/>
          </a:xfrm>
          <a:prstGeom prst="cloudCallout">
            <a:avLst>
              <a:gd fmla="val 70246" name="adj1"/>
              <a:gd fmla="val -27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Custodian was hired to cancel disputes for states older than counter </a:t>
            </a:r>
            <a:r>
              <a:rPr b="1" lang="en-GB" sz="1800"/>
              <a:t>i. </a:t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Did he? </a:t>
            </a:r>
            <a:endParaRPr sz="18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" name="Google Shape;175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p1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pic>
        <p:nvPicPr>
          <p:cNvPr id="1762" name="Google Shape;1762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3275" y="2635948"/>
            <a:ext cx="1448700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48"/>
          <p:cNvSpPr txBox="1"/>
          <p:nvPr/>
        </p:nvSpPr>
        <p:spPr>
          <a:xfrm>
            <a:off x="4672800" y="4371188"/>
            <a:ext cx="1507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Custodian Contract</a:t>
            </a:r>
            <a:endParaRPr/>
          </a:p>
        </p:txBody>
      </p:sp>
      <p:sp>
        <p:nvSpPr>
          <p:cNvPr id="1764" name="Google Shape;1764;p148"/>
          <p:cNvSpPr txBox="1"/>
          <p:nvPr/>
        </p:nvSpPr>
        <p:spPr>
          <a:xfrm>
            <a:off x="353300" y="1425088"/>
            <a:ext cx="4366200" cy="15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Investigation in Progress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*looks up Bob’s state channel contract*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*finds dispute for state i-1*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4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pic>
        <p:nvPicPr>
          <p:cNvPr id="1771" name="Google Shape;1771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275" y="2635948"/>
            <a:ext cx="1448700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49"/>
          <p:cNvSpPr txBox="1"/>
          <p:nvPr/>
        </p:nvSpPr>
        <p:spPr>
          <a:xfrm>
            <a:off x="4672800" y="4371188"/>
            <a:ext cx="1507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Custodian Contract</a:t>
            </a:r>
            <a:endParaRPr/>
          </a:p>
        </p:txBody>
      </p:sp>
      <p:sp>
        <p:nvSpPr>
          <p:cNvPr id="1773" name="Google Shape;1773;p149"/>
          <p:cNvSpPr/>
          <p:nvPr/>
        </p:nvSpPr>
        <p:spPr>
          <a:xfrm>
            <a:off x="162500" y="1123375"/>
            <a:ext cx="4013100" cy="3552300"/>
          </a:xfrm>
          <a:prstGeom prst="cloudCallout">
            <a:avLst>
              <a:gd fmla="val 70246" name="adj1"/>
              <a:gd fmla="val -27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Custodian could have cancelled the dispute… and he didn’t….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Sorry man. Your deposit is frozen!</a:t>
            </a:r>
            <a:endParaRPr sz="1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8" name="Google Shape;1778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4" name="Google Shape;178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425" y="2452248"/>
            <a:ext cx="1448700" cy="1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1323" y="2759248"/>
            <a:ext cx="2473675" cy="12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150"/>
          <p:cNvSpPr txBox="1"/>
          <p:nvPr/>
        </p:nvSpPr>
        <p:spPr>
          <a:xfrm>
            <a:off x="-76200" y="4264150"/>
            <a:ext cx="34005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Dispute Record*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State channel contract records all successful disputes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791" name="Google Shape;1791;p150"/>
          <p:cNvSpPr txBox="1"/>
          <p:nvPr/>
        </p:nvSpPr>
        <p:spPr>
          <a:xfrm>
            <a:off x="3042925" y="4264075"/>
            <a:ext cx="3400500" cy="8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Ratified signed receipt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Evidence custodian promised to prevent execution fork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2" name="Google Shape;1792;p150"/>
          <p:cNvSpPr txBox="1"/>
          <p:nvPr/>
        </p:nvSpPr>
        <p:spPr>
          <a:xfrm>
            <a:off x="2515775" y="3025400"/>
            <a:ext cx="10749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</a:rPr>
              <a:t>+</a:t>
            </a:r>
            <a:endParaRPr sz="3600"/>
          </a:p>
        </p:txBody>
      </p:sp>
      <p:sp>
        <p:nvSpPr>
          <p:cNvPr id="1793" name="Google Shape;1793;p1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a financial deterrent</a:t>
            </a:r>
            <a:r>
              <a:rPr lang="en-GB"/>
              <a:t> in Pisa</a:t>
            </a:r>
            <a:endParaRPr/>
          </a:p>
        </p:txBody>
      </p:sp>
      <p:pic>
        <p:nvPicPr>
          <p:cNvPr descr="http://faos.imageg.net/graphics/product_images/pTRU1-11053905dt.jpg" id="1794" name="Google Shape;1794;p1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6851" y="1314023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50"/>
          <p:cNvSpPr/>
          <p:nvPr/>
        </p:nvSpPr>
        <p:spPr>
          <a:xfrm>
            <a:off x="1928825" y="840775"/>
            <a:ext cx="3561000" cy="727800"/>
          </a:xfrm>
          <a:prstGeom prst="wedgeRectCallout">
            <a:avLst>
              <a:gd fmla="val -68055" name="adj1"/>
              <a:gd fmla="val 3736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Revenge is sweet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51"/>
          <p:cNvSpPr txBox="1"/>
          <p:nvPr>
            <p:ph type="title"/>
          </p:nvPr>
        </p:nvSpPr>
        <p:spPr>
          <a:xfrm>
            <a:off x="384850" y="354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Pisa: </a:t>
            </a:r>
            <a:r>
              <a:rPr lang="en-GB" sz="3000"/>
              <a:t>Arbitration Outsourcing 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for N party state channels</a:t>
            </a:r>
            <a:endParaRPr sz="3000"/>
          </a:p>
        </p:txBody>
      </p:sp>
      <p:pic>
        <p:nvPicPr>
          <p:cNvPr id="1801" name="Google Shape;180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5" y="1304000"/>
            <a:ext cx="2931374" cy="36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151"/>
          <p:cNvSpPr/>
          <p:nvPr/>
        </p:nvSpPr>
        <p:spPr>
          <a:xfrm>
            <a:off x="3153650" y="1356000"/>
            <a:ext cx="2601000" cy="14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State Privacy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Custodian should not learn about the state he is watching (unless there is a dispute on-chain!)</a:t>
            </a:r>
            <a:endParaRPr/>
          </a:p>
        </p:txBody>
      </p:sp>
      <p:sp>
        <p:nvSpPr>
          <p:cNvPr id="1803" name="Google Shape;1803;p151"/>
          <p:cNvSpPr/>
          <p:nvPr/>
        </p:nvSpPr>
        <p:spPr>
          <a:xfrm>
            <a:off x="6061450" y="1356000"/>
            <a:ext cx="2601000" cy="14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Custodian should be paid upon accepting appointment from customer</a:t>
            </a:r>
            <a:endParaRPr/>
          </a:p>
        </p:txBody>
      </p:sp>
      <p:sp>
        <p:nvSpPr>
          <p:cNvPr id="1804" name="Google Shape;1804;p151"/>
          <p:cNvSpPr/>
          <p:nvPr/>
        </p:nvSpPr>
        <p:spPr>
          <a:xfrm>
            <a:off x="3153650" y="3172600"/>
            <a:ext cx="2601000" cy="14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O(1) Storage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Custodian only has to store the latest job received from the customer!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05" name="Google Shape;1805;p151"/>
          <p:cNvSpPr/>
          <p:nvPr/>
        </p:nvSpPr>
        <p:spPr>
          <a:xfrm>
            <a:off x="6061450" y="3172600"/>
            <a:ext cx="2601000" cy="14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Financial Deterrent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should be indisputable evidence that can be used to punish a malice Custodian</a:t>
            </a:r>
            <a:endParaRPr/>
          </a:p>
        </p:txBody>
      </p:sp>
      <p:pic>
        <p:nvPicPr>
          <p:cNvPr id="1806" name="Google Shape;1806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1450" y="1356000"/>
            <a:ext cx="336075" cy="3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51"/>
          <p:cNvPicPr preferRelativeResize="0"/>
          <p:nvPr/>
        </p:nvPicPr>
        <p:blipFill rotWithShape="1">
          <a:blip r:embed="rId4">
            <a:alphaModFix/>
          </a:blip>
          <a:srcRect b="0" l="0" r="49207" t="0"/>
          <a:stretch/>
        </p:blipFill>
        <p:spPr>
          <a:xfrm>
            <a:off x="3153650" y="3172600"/>
            <a:ext cx="170700" cy="3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3800" y="1356000"/>
            <a:ext cx="560849" cy="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1600" y="1356000"/>
            <a:ext cx="560849" cy="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3800" y="3172600"/>
            <a:ext cx="560849" cy="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3166" y="3172600"/>
            <a:ext cx="469283" cy="3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51"/>
          <p:cNvPicPr preferRelativeResize="0"/>
          <p:nvPr/>
        </p:nvPicPr>
        <p:blipFill rotWithShape="1">
          <a:blip r:embed="rId4">
            <a:alphaModFix/>
          </a:blip>
          <a:srcRect b="0" l="0" r="49207" t="0"/>
          <a:stretch/>
        </p:blipFill>
        <p:spPr>
          <a:xfrm>
            <a:off x="3153650" y="1356000"/>
            <a:ext cx="170700" cy="3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7" name="Google Shape;1817;p152"/>
          <p:cNvGraphicFramePr/>
          <p:nvPr/>
        </p:nvGraphicFramePr>
        <p:xfrm>
          <a:off x="159300" y="16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{A7B53FDC-E65F-49E9-A43C-D95F1D898809}</a:tableStyleId>
              </a:tblPr>
              <a:tblGrid>
                <a:gridCol w="1066175"/>
                <a:gridCol w="1068325"/>
                <a:gridCol w="906625"/>
                <a:gridCol w="779150"/>
                <a:gridCol w="1399050"/>
                <a:gridCol w="1278025"/>
                <a:gridCol w="1270825"/>
                <a:gridCol w="962150"/>
              </a:tblGrid>
              <a:tr h="585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</a:rPr>
                        <a:t>Privacy Preserving 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Verifiable Job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Storage 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Fair Exchange (Job + Reward)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Publicly Verifiable  Warrant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Financial Deterrent (and Accountability) 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Deployable Today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100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Monitor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O(N)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0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WatchTower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O(1)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00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PISA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>
                          <a:solidFill>
                            <a:schemeClr val="dk1"/>
                          </a:solidFill>
                        </a:rPr>
                        <a:t>O(1)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18" name="Google Shape;1818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1410575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1410575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152"/>
          <p:cNvPicPr preferRelativeResize="0"/>
          <p:nvPr/>
        </p:nvPicPr>
        <p:blipFill rotWithShape="1">
          <a:blip r:embed="rId4">
            <a:alphaModFix/>
          </a:blip>
          <a:srcRect b="0" l="0" r="54983" t="0"/>
          <a:stretch/>
        </p:blipFill>
        <p:spPr>
          <a:xfrm>
            <a:off x="4325013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2467675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152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2416326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52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6949301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152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8103001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8102988" y="9621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52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4325026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52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5692876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52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6949301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152"/>
          <p:cNvPicPr preferRelativeResize="0"/>
          <p:nvPr/>
        </p:nvPicPr>
        <p:blipFill rotWithShape="1">
          <a:blip r:embed="rId4">
            <a:alphaModFix/>
          </a:blip>
          <a:srcRect b="0" l="0" r="54983" t="0"/>
          <a:stretch/>
        </p:blipFill>
        <p:spPr>
          <a:xfrm>
            <a:off x="5692863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696125" y="430042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152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6519626" y="430042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52"/>
          <p:cNvPicPr preferRelativeResize="0"/>
          <p:nvPr/>
        </p:nvPicPr>
        <p:blipFill rotWithShape="1">
          <a:blip r:embed="rId4">
            <a:alphaModFix/>
          </a:blip>
          <a:srcRect b="0" l="0" r="54983" t="0"/>
          <a:stretch/>
        </p:blipFill>
        <p:spPr>
          <a:xfrm>
            <a:off x="2903388" y="4300425"/>
            <a:ext cx="626900" cy="6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52"/>
          <p:cNvSpPr txBox="1"/>
          <p:nvPr/>
        </p:nvSpPr>
        <p:spPr>
          <a:xfrm>
            <a:off x="854575" y="4329800"/>
            <a:ext cx="2070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All good!</a:t>
            </a:r>
            <a:endParaRPr b="1" sz="2400"/>
          </a:p>
        </p:txBody>
      </p:sp>
      <p:sp>
        <p:nvSpPr>
          <p:cNvPr id="1834" name="Google Shape;1834;p152"/>
          <p:cNvSpPr txBox="1"/>
          <p:nvPr/>
        </p:nvSpPr>
        <p:spPr>
          <a:xfrm>
            <a:off x="3342850" y="4267525"/>
            <a:ext cx="3365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Not in original protocol, 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but compatible</a:t>
            </a:r>
            <a:endParaRPr b="1" sz="1800"/>
          </a:p>
        </p:txBody>
      </p:sp>
      <p:sp>
        <p:nvSpPr>
          <p:cNvPr id="1835" name="Google Shape;1835;p152"/>
          <p:cNvSpPr txBox="1"/>
          <p:nvPr/>
        </p:nvSpPr>
        <p:spPr>
          <a:xfrm>
            <a:off x="6732850" y="4406000"/>
            <a:ext cx="1746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Nope</a:t>
            </a:r>
            <a:endParaRPr b="1" sz="1800"/>
          </a:p>
        </p:txBody>
      </p:sp>
      <p:pic>
        <p:nvPicPr>
          <p:cNvPr id="1836" name="Google Shape;1836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1410575" y="30663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2416325" y="30663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4258550" y="30663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5692875" y="30663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6949300" y="30663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52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8103000" y="3067850"/>
            <a:ext cx="626900" cy="6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153"/>
          <p:cNvSpPr txBox="1"/>
          <p:nvPr>
            <p:ph type="title"/>
          </p:nvPr>
        </p:nvSpPr>
        <p:spPr>
          <a:xfrm>
            <a:off x="311700" y="23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Pisa</a:t>
            </a:r>
            <a:endParaRPr/>
          </a:p>
        </p:txBody>
      </p:sp>
      <p:sp>
        <p:nvSpPr>
          <p:cNvPr id="1847" name="Google Shape;1847;p153"/>
          <p:cNvSpPr txBox="1"/>
          <p:nvPr>
            <p:ph idx="1" type="body"/>
          </p:nvPr>
        </p:nvSpPr>
        <p:spPr>
          <a:xfrm>
            <a:off x="311700" y="847675"/>
            <a:ext cx="507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 state channel construction that can support arbitrary applications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-GB">
                <a:solidFill>
                  <a:srgbClr val="000000"/>
                </a:solidFill>
              </a:rPr>
              <a:t>Safety: </a:t>
            </a:r>
            <a:r>
              <a:rPr lang="en-GB">
                <a:solidFill>
                  <a:srgbClr val="000000"/>
                </a:solidFill>
              </a:rPr>
              <a:t>parties always get the coins they deserve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-GB">
                <a:solidFill>
                  <a:srgbClr val="000000"/>
                </a:solidFill>
              </a:rPr>
              <a:t>Liveness: </a:t>
            </a:r>
            <a:r>
              <a:rPr lang="en-GB">
                <a:solidFill>
                  <a:srgbClr val="000000"/>
                </a:solidFill>
              </a:rPr>
              <a:t>the application will always continue - we no longer close the channel</a:t>
            </a:r>
            <a:br>
              <a:rPr lang="en-GB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An </a:t>
            </a:r>
            <a:r>
              <a:rPr b="1" lang="en-GB" sz="1400">
                <a:solidFill>
                  <a:srgbClr val="000000"/>
                </a:solidFill>
              </a:rPr>
              <a:t>accountable third party</a:t>
            </a:r>
            <a:r>
              <a:rPr lang="en-GB" sz="1400">
                <a:solidFill>
                  <a:srgbClr val="000000"/>
                </a:solidFill>
              </a:rPr>
              <a:t> who will watch the channel on the customer’s behalf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Recourse and financial deterrent </a:t>
            </a:r>
            <a:r>
              <a:rPr lang="en-GB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Cryptographic warrant of appointment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O(1) storage for every customer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Off-chain reward policy</a:t>
            </a:r>
            <a:br>
              <a:rPr lang="en-GB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Future work?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Empirically evaluate applications in a state channel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848" name="Google Shape;184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153"/>
          <p:cNvPicPr preferRelativeResize="0"/>
          <p:nvPr/>
        </p:nvPicPr>
        <p:blipFill rotWithShape="1">
          <a:blip r:embed="rId4">
            <a:alphaModFix/>
          </a:blip>
          <a:srcRect b="26989" l="23405" r="29537" t="32449"/>
          <a:stretch/>
        </p:blipFill>
        <p:spPr>
          <a:xfrm>
            <a:off x="6421125" y="0"/>
            <a:ext cx="2688223" cy="12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" name="Google Shape;185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5" y="0"/>
            <a:ext cx="781910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empirical evaluation of state channels as a scaling solution for cryptocurrencies 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15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we trying to do? </a:t>
            </a:r>
            <a:endParaRPr/>
          </a:p>
        </p:txBody>
      </p:sp>
      <p:sp>
        <p:nvSpPr>
          <p:cNvPr id="1865" name="Google Shape;1865;p156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Practically demonstrate the minimal modifications required to an application before it can be deployed as a state channel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Two “extra” functions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A few fixed variables (list of participants, dispute time, etc)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What applications are compatible state channels? 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Everyone must be online to authorise state updates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-GB">
                <a:solidFill>
                  <a:srgbClr val="000000"/>
                </a:solidFill>
              </a:rPr>
              <a:t>What are the </a:t>
            </a:r>
            <a:r>
              <a:rPr lang="en-GB">
                <a:solidFill>
                  <a:srgbClr val="000000"/>
                </a:solidFill>
              </a:rPr>
              <a:t>inherent</a:t>
            </a:r>
            <a:r>
              <a:rPr lang="en-GB">
                <a:solidFill>
                  <a:srgbClr val="000000"/>
                </a:solidFill>
              </a:rPr>
              <a:t> weaknesses?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Funfair Dilemma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66" name="Google Shape;1866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275" y="2096775"/>
            <a:ext cx="3046727" cy="304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os.imageg.net/graphics/product_images/pTRU1-11053905dt.jpg" id="259" name="Google Shape;25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260" name="Google Shape;26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2133700" y="3126000"/>
            <a:ext cx="459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pays Bob 0.1 BTC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sends Bob the signature!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40"/>
          <p:cNvCxnSpPr/>
          <p:nvPr/>
        </p:nvCxnSpPr>
        <p:spPr>
          <a:xfrm flipH="1" rot="10800000">
            <a:off x="3616065" y="2232626"/>
            <a:ext cx="1930200" cy="17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65" name="Google Shape;2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636" y="1368525"/>
            <a:ext cx="1382551" cy="8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Spilman Channels: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One-way Payment Channel</a:t>
            </a:r>
            <a:endParaRPr sz="2400"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57"/>
          <p:cNvSpPr txBox="1"/>
          <p:nvPr>
            <p:ph type="title"/>
          </p:nvPr>
        </p:nvSpPr>
        <p:spPr>
          <a:xfrm>
            <a:off x="72050" y="59925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872" name="Google Shape;1872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050" y="45812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57"/>
          <p:cNvSpPr txBox="1"/>
          <p:nvPr/>
        </p:nvSpPr>
        <p:spPr>
          <a:xfrm>
            <a:off x="15500" y="2591227"/>
            <a:ext cx="9090600" cy="25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</a:rPr>
              <a:t>Application Contract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Function </a:t>
            </a:r>
            <a:r>
              <a:rPr b="1" lang="en-GB" sz="1800">
                <a:solidFill>
                  <a:schemeClr val="dk1"/>
                </a:solidFill>
              </a:rPr>
              <a:t>lock()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Upon approval of all parties, l</a:t>
            </a:r>
            <a:r>
              <a:rPr lang="en-GB" sz="1800">
                <a:solidFill>
                  <a:schemeClr val="dk1"/>
                </a:solidFill>
              </a:rPr>
              <a:t>ock all functionality and launch the state channel</a:t>
            </a:r>
            <a:br>
              <a:rPr lang="en-GB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Function unlock(state, r)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After the “state channel” is closed - accepts “full state” and re-enables functionality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58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879" name="Google Shape;1879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158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881" name="Google Shape;1881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882" name="Google Shape;1882;p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58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158"/>
          <p:cNvSpPr txBox="1"/>
          <p:nvPr/>
        </p:nvSpPr>
        <p:spPr>
          <a:xfrm rot="-547">
            <a:off x="3660053" y="3519939"/>
            <a:ext cx="1885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“unlock”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85" name="Google Shape;1885;p158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59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891" name="Google Shape;1891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159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893" name="Google Shape;1893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894" name="Google Shape;1894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59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59"/>
          <p:cNvSpPr txBox="1"/>
          <p:nvPr/>
        </p:nvSpPr>
        <p:spPr>
          <a:xfrm rot="-547">
            <a:off x="3660053" y="3519939"/>
            <a:ext cx="1885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“unlock”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97" name="Google Shape;1897;p159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Everyone </a:t>
            </a:r>
            <a:r>
              <a:rPr lang="en-GB">
                <a:solidFill>
                  <a:schemeClr val="dk1"/>
                </a:solidFill>
              </a:rPr>
              <a:t>signs the “lock” message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160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903" name="Google Shape;1903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160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905" name="Google Shape;1905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906" name="Google Shape;1906;p1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60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160"/>
          <p:cNvSpPr txBox="1"/>
          <p:nvPr/>
        </p:nvSpPr>
        <p:spPr>
          <a:xfrm rot="-547">
            <a:off x="3660053" y="3519939"/>
            <a:ext cx="1885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“unlock”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09" name="Google Shape;1909;p160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Everyone </a:t>
            </a:r>
            <a:r>
              <a:rPr lang="en-GB">
                <a:solidFill>
                  <a:schemeClr val="dk1"/>
                </a:solidFill>
              </a:rPr>
              <a:t>signs the “lock” message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Application contract </a:t>
            </a:r>
            <a:r>
              <a:rPr lang="en-GB">
                <a:solidFill>
                  <a:schemeClr val="dk1"/>
                </a:solidFill>
              </a:rPr>
              <a:t>receives “lock” message.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10" name="Google Shape;1910;p160"/>
          <p:cNvCxnSpPr/>
          <p:nvPr/>
        </p:nvCxnSpPr>
        <p:spPr>
          <a:xfrm>
            <a:off x="3859775" y="3894000"/>
            <a:ext cx="3500400" cy="39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61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916" name="Google Shape;1916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61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918" name="Google Shape;1918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919" name="Google Shape;1919;p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61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p161"/>
          <p:cNvSpPr txBox="1"/>
          <p:nvPr/>
        </p:nvSpPr>
        <p:spPr>
          <a:xfrm rot="-547">
            <a:off x="4755503" y="3653564"/>
            <a:ext cx="1885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“unlock”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22" name="Google Shape;1922;p161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Everyone </a:t>
            </a:r>
            <a:r>
              <a:rPr lang="en-GB">
                <a:solidFill>
                  <a:schemeClr val="dk1"/>
                </a:solidFill>
              </a:rPr>
              <a:t>signs the “lock” message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Application contract </a:t>
            </a:r>
            <a:r>
              <a:rPr lang="en-GB">
                <a:solidFill>
                  <a:schemeClr val="dk1"/>
                </a:solidFill>
              </a:rPr>
              <a:t>receives “lock” message.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23" name="Google Shape;1923;p161"/>
          <p:cNvCxnSpPr/>
          <p:nvPr/>
        </p:nvCxnSpPr>
        <p:spPr>
          <a:xfrm>
            <a:off x="3859775" y="3894000"/>
            <a:ext cx="3500400" cy="39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62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929" name="Google Shape;1929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162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931" name="Google Shape;1931;p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932" name="Google Shape;1932;p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Google Shape;1933;p162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p162"/>
          <p:cNvSpPr txBox="1"/>
          <p:nvPr/>
        </p:nvSpPr>
        <p:spPr>
          <a:xfrm rot="-547">
            <a:off x="5962203" y="3799064"/>
            <a:ext cx="1885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“unlock”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35" name="Google Shape;1935;p162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Everyone </a:t>
            </a:r>
            <a:r>
              <a:rPr lang="en-GB">
                <a:solidFill>
                  <a:schemeClr val="dk1"/>
                </a:solidFill>
              </a:rPr>
              <a:t>signs the “lock” message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Application contract </a:t>
            </a:r>
            <a:r>
              <a:rPr lang="en-GB">
                <a:solidFill>
                  <a:schemeClr val="dk1"/>
                </a:solidFill>
              </a:rPr>
              <a:t>receives “lock” message. 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36" name="Google Shape;1936;p162"/>
          <p:cNvCxnSpPr/>
          <p:nvPr/>
        </p:nvCxnSpPr>
        <p:spPr>
          <a:xfrm>
            <a:off x="3859775" y="3894000"/>
            <a:ext cx="3500400" cy="393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63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942" name="Google Shape;1942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163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944" name="Google Shape;1944;p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945" name="Google Shape;1945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63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163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Everyone </a:t>
            </a:r>
            <a:r>
              <a:rPr lang="en-GB">
                <a:solidFill>
                  <a:schemeClr val="dk1"/>
                </a:solidFill>
              </a:rPr>
              <a:t>signs the “lock” message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Application contract </a:t>
            </a:r>
            <a:r>
              <a:rPr lang="en-GB">
                <a:solidFill>
                  <a:schemeClr val="dk1"/>
                </a:solidFill>
              </a:rPr>
              <a:t>receives “lock” message.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Locks ALL functionality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Instantiates state channel contract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48" name="Google Shape;1948;p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3799" y="2851422"/>
            <a:ext cx="1780200" cy="200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600" y="289699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1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9683" y="0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63"/>
          <p:cNvSpPr txBox="1"/>
          <p:nvPr/>
        </p:nvSpPr>
        <p:spPr>
          <a:xfrm>
            <a:off x="7269550" y="1983625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64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957" name="Google Shape;1957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164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959" name="Google Shape;1959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960" name="Google Shape;1960;p1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64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2" name="Google Shape;1962;p164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Everyone </a:t>
            </a:r>
            <a:r>
              <a:rPr lang="en-GB">
                <a:solidFill>
                  <a:schemeClr val="dk1"/>
                </a:solidFill>
              </a:rPr>
              <a:t>signs the “lock” message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Application contract </a:t>
            </a:r>
            <a:r>
              <a:rPr lang="en-GB">
                <a:solidFill>
                  <a:schemeClr val="dk1"/>
                </a:solidFill>
              </a:rPr>
              <a:t>receives “lock” message.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Locks ALL functionality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Instantiates state channel contract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All parties</a:t>
            </a:r>
            <a:r>
              <a:rPr lang="en-GB">
                <a:solidFill>
                  <a:schemeClr val="dk1"/>
                </a:solidFill>
              </a:rPr>
              <a:t> run the application “off-chain”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Someone executes a function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63" name="Google Shape;1963;p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3799" y="2851422"/>
            <a:ext cx="1780200" cy="200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600" y="289699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9683" y="0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p164"/>
          <p:cNvSpPr txBox="1"/>
          <p:nvPr/>
        </p:nvSpPr>
        <p:spPr>
          <a:xfrm>
            <a:off x="7269550" y="1983625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67" name="Google Shape;1967;p164"/>
          <p:cNvCxnSpPr/>
          <p:nvPr/>
        </p:nvCxnSpPr>
        <p:spPr>
          <a:xfrm flipH="1" rot="10800000">
            <a:off x="5503450" y="1232425"/>
            <a:ext cx="2088300" cy="81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8" name="Google Shape;1968;p164"/>
          <p:cNvSpPr txBox="1"/>
          <p:nvPr/>
        </p:nvSpPr>
        <p:spPr>
          <a:xfrm rot="-1364994">
            <a:off x="5408867" y="1112515"/>
            <a:ext cx="2379306" cy="7065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battleship.shot()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165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974" name="Google Shape;1974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65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976" name="Google Shape;1976;p1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977" name="Google Shape;1977;p1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65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165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Everyone </a:t>
            </a:r>
            <a:r>
              <a:rPr lang="en-GB">
                <a:solidFill>
                  <a:schemeClr val="dk1"/>
                </a:solidFill>
              </a:rPr>
              <a:t>signs the “lock” message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Application contract </a:t>
            </a:r>
            <a:r>
              <a:rPr lang="en-GB">
                <a:solidFill>
                  <a:schemeClr val="dk1"/>
                </a:solidFill>
              </a:rPr>
              <a:t>receives “lock” message.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Locks ALL functionality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Instantiates state channel contract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All parties</a:t>
            </a:r>
            <a:r>
              <a:rPr lang="en-GB">
                <a:solidFill>
                  <a:schemeClr val="dk1"/>
                </a:solidFill>
              </a:rPr>
              <a:t> run the application “off-chain”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Someone executes a function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All parties sign hash of new state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80" name="Google Shape;1980;p1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3799" y="2851422"/>
            <a:ext cx="1780200" cy="200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600" y="289699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9683" y="0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Google Shape;1983;p165"/>
          <p:cNvSpPr txBox="1"/>
          <p:nvPr/>
        </p:nvSpPr>
        <p:spPr>
          <a:xfrm>
            <a:off x="7269550" y="1983625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4" name="Google Shape;1984;p165"/>
          <p:cNvSpPr txBox="1"/>
          <p:nvPr/>
        </p:nvSpPr>
        <p:spPr>
          <a:xfrm rot="-249">
            <a:off x="3355250" y="3596120"/>
            <a:ext cx="4145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σ</a:t>
            </a:r>
            <a:r>
              <a:rPr baseline="-25000" lang="en-GB" sz="2400">
                <a:solidFill>
                  <a:schemeClr val="dk1"/>
                </a:solidFill>
              </a:rPr>
              <a:t>A,</a:t>
            </a:r>
            <a:r>
              <a:rPr lang="en-GB" sz="2400">
                <a:solidFill>
                  <a:schemeClr val="dk1"/>
                </a:solidFill>
              </a:rPr>
              <a:t>σ</a:t>
            </a:r>
            <a:r>
              <a:rPr baseline="-25000" lang="en-GB" sz="2400">
                <a:solidFill>
                  <a:schemeClr val="dk1"/>
                </a:solidFill>
              </a:rPr>
              <a:t>B</a:t>
            </a:r>
            <a:r>
              <a:rPr b="1" lang="en-GB" sz="2400">
                <a:solidFill>
                  <a:schemeClr val="dk1"/>
                </a:solidFill>
              </a:rPr>
              <a:t>,</a:t>
            </a:r>
            <a:r>
              <a:rPr lang="en-GB" sz="2400">
                <a:solidFill>
                  <a:schemeClr val="dk1"/>
                </a:solidFill>
              </a:rPr>
              <a:t>σ</a:t>
            </a:r>
            <a:r>
              <a:rPr baseline="-25000" lang="en-GB" sz="2400">
                <a:solidFill>
                  <a:schemeClr val="dk1"/>
                </a:solidFill>
              </a:rPr>
              <a:t>C</a:t>
            </a:r>
            <a:r>
              <a:rPr b="1" lang="en-GB" sz="2400">
                <a:solidFill>
                  <a:schemeClr val="dk1"/>
                </a:solidFill>
              </a:rPr>
              <a:t>, h(state</a:t>
            </a:r>
            <a:r>
              <a:rPr b="1" baseline="-25000" lang="en-GB" sz="2400">
                <a:solidFill>
                  <a:schemeClr val="dk1"/>
                </a:solidFill>
              </a:rPr>
              <a:t>i+1</a:t>
            </a:r>
            <a:r>
              <a:rPr b="1" lang="en-GB" sz="2400">
                <a:solidFill>
                  <a:schemeClr val="dk1"/>
                </a:solidFill>
              </a:rPr>
              <a:t>,r</a:t>
            </a:r>
            <a:r>
              <a:rPr b="1" baseline="-25000" lang="en-GB" sz="2400">
                <a:solidFill>
                  <a:schemeClr val="dk1"/>
                </a:solidFill>
              </a:rPr>
              <a:t>i+1</a:t>
            </a:r>
            <a:r>
              <a:rPr b="1" lang="en-GB" sz="2400">
                <a:solidFill>
                  <a:schemeClr val="dk1"/>
                </a:solidFill>
              </a:rPr>
              <a:t>), i+1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66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1990" name="Google Shape;1990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1" name="Google Shape;1991;p166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992" name="Google Shape;1992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993" name="Google Shape;1993;p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66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166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Everyone </a:t>
            </a:r>
            <a:r>
              <a:rPr lang="en-GB">
                <a:solidFill>
                  <a:schemeClr val="dk1"/>
                </a:solidFill>
              </a:rPr>
              <a:t>signs the “lock” message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Application contract </a:t>
            </a:r>
            <a:r>
              <a:rPr lang="en-GB">
                <a:solidFill>
                  <a:schemeClr val="dk1"/>
                </a:solidFill>
              </a:rPr>
              <a:t>receives “lock” message.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Locks ALL functionality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Instantiates state channel contract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All parties</a:t>
            </a:r>
            <a:r>
              <a:rPr lang="en-GB">
                <a:solidFill>
                  <a:schemeClr val="dk1"/>
                </a:solidFill>
              </a:rPr>
              <a:t> run the application “off-chain”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Someone executes a function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All parties sign hash of new state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96" name="Google Shape;1996;p1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3799" y="2851422"/>
            <a:ext cx="1780200" cy="200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600" y="289699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1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9683" y="0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p166"/>
          <p:cNvSpPr txBox="1"/>
          <p:nvPr/>
        </p:nvSpPr>
        <p:spPr>
          <a:xfrm>
            <a:off x="7269550" y="1983625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00" name="Google Shape;2000;p166"/>
          <p:cNvPicPr preferRelativeResize="0"/>
          <p:nvPr/>
        </p:nvPicPr>
        <p:blipFill rotWithShape="1">
          <a:blip r:embed="rId9">
            <a:alphaModFix/>
          </a:blip>
          <a:srcRect b="0" l="54983" r="0" t="0"/>
          <a:stretch/>
        </p:blipFill>
        <p:spPr>
          <a:xfrm>
            <a:off x="4871338" y="1691425"/>
            <a:ext cx="626900" cy="6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os.imageg.net/graphics/product_images/pTRU1-11053905dt.jpg" id="272" name="Google Shape;27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273" name="Google Shape;27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1"/>
          <p:cNvSpPr txBox="1"/>
          <p:nvPr/>
        </p:nvSpPr>
        <p:spPr>
          <a:xfrm>
            <a:off x="2133700" y="3126000"/>
            <a:ext cx="459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must decide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Mutually sign payment and publish 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 for a new payment from Alice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0.9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0.1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Spilman Channels: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One-way Payment Channel</a:t>
            </a:r>
            <a:endParaRPr sz="2400"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167"/>
          <p:cNvSpPr txBox="1"/>
          <p:nvPr>
            <p:ph type="title"/>
          </p:nvPr>
        </p:nvSpPr>
        <p:spPr>
          <a:xfrm>
            <a:off x="0" y="0"/>
            <a:ext cx="44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new life-cycle</a:t>
            </a:r>
            <a:endParaRPr/>
          </a:p>
        </p:txBody>
      </p:sp>
      <p:pic>
        <p:nvPicPr>
          <p:cNvPr id="2006" name="Google Shape;2006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250" y="277247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167"/>
          <p:cNvSpPr txBox="1"/>
          <p:nvPr/>
        </p:nvSpPr>
        <p:spPr>
          <a:xfrm>
            <a:off x="6705600" y="496987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2008" name="Google Shape;2008;p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051" y="239037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2009" name="Google Shape;2009;p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8655" y="16485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167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4866125" y="1582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67"/>
          <p:cNvSpPr txBox="1"/>
          <p:nvPr/>
        </p:nvSpPr>
        <p:spPr>
          <a:xfrm>
            <a:off x="0" y="701775"/>
            <a:ext cx="3348600" cy="4441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Everyone </a:t>
            </a:r>
            <a:r>
              <a:rPr lang="en-GB">
                <a:solidFill>
                  <a:schemeClr val="dk1"/>
                </a:solidFill>
              </a:rPr>
              <a:t>signs the “lock” message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Application contract </a:t>
            </a:r>
            <a:r>
              <a:rPr lang="en-GB">
                <a:solidFill>
                  <a:schemeClr val="dk1"/>
                </a:solidFill>
              </a:rPr>
              <a:t>receives “lock” message.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Locks ALL functionality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Instantiates state channel contract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All parties</a:t>
            </a:r>
            <a:r>
              <a:rPr lang="en-GB">
                <a:solidFill>
                  <a:schemeClr val="dk1"/>
                </a:solidFill>
              </a:rPr>
              <a:t> run the application “off-chain”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Someone executes a function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>
                <a:solidFill>
                  <a:schemeClr val="dk1"/>
                </a:solidFill>
              </a:rPr>
              <a:t>All parties sign hash of new state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One party</a:t>
            </a:r>
            <a:r>
              <a:rPr lang="en-GB">
                <a:solidFill>
                  <a:schemeClr val="dk1"/>
                </a:solidFill>
              </a:rPr>
              <a:t> triggers dispute to “turn off” the channel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12" name="Google Shape;2012;p1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3799" y="2851422"/>
            <a:ext cx="1780200" cy="200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600" y="289699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79683" y="0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67"/>
          <p:cNvSpPr txBox="1"/>
          <p:nvPr/>
        </p:nvSpPr>
        <p:spPr>
          <a:xfrm>
            <a:off x="7269550" y="1983625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16" name="Google Shape;2016;p167"/>
          <p:cNvPicPr preferRelativeResize="0"/>
          <p:nvPr/>
        </p:nvPicPr>
        <p:blipFill rotWithShape="1">
          <a:blip r:embed="rId9">
            <a:alphaModFix/>
          </a:blip>
          <a:srcRect b="0" l="54983" r="0" t="0"/>
          <a:stretch/>
        </p:blipFill>
        <p:spPr>
          <a:xfrm>
            <a:off x="4871338" y="1691425"/>
            <a:ext cx="626900" cy="6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68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The Dispute Process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if everyone doesn’t authorise the new state?</a:t>
            </a:r>
            <a:endParaRPr sz="18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69"/>
          <p:cNvSpPr/>
          <p:nvPr/>
        </p:nvSpPr>
        <p:spPr>
          <a:xfrm>
            <a:off x="20779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169"/>
          <p:cNvSpPr/>
          <p:nvPr/>
        </p:nvSpPr>
        <p:spPr>
          <a:xfrm>
            <a:off x="21960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169"/>
          <p:cNvSpPr txBox="1"/>
          <p:nvPr/>
        </p:nvSpPr>
        <p:spPr>
          <a:xfrm>
            <a:off x="21775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29" name="Google Shape;2029;p169"/>
          <p:cNvCxnSpPr/>
          <p:nvPr/>
        </p:nvCxnSpPr>
        <p:spPr>
          <a:xfrm>
            <a:off x="2588948" y="3307972"/>
            <a:ext cx="12600" cy="81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30" name="Google Shape;2030;p169"/>
          <p:cNvSpPr/>
          <p:nvPr/>
        </p:nvSpPr>
        <p:spPr>
          <a:xfrm>
            <a:off x="1320925" y="1616750"/>
            <a:ext cx="2511600" cy="170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Initiate Dispute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party can initiate the dispute process.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Sets a fixed time period for all parties to respond.  </a:t>
            </a:r>
            <a:endParaRPr/>
          </a:p>
        </p:txBody>
      </p:sp>
      <p:sp>
        <p:nvSpPr>
          <p:cNvPr id="2031" name="Google Shape;2031;p169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The Dispute Process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if everyone doesn’t authorise the new state?</a:t>
            </a:r>
            <a:endParaRPr b="1" sz="24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170"/>
          <p:cNvSpPr/>
          <p:nvPr/>
        </p:nvSpPr>
        <p:spPr>
          <a:xfrm>
            <a:off x="20779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170"/>
          <p:cNvSpPr/>
          <p:nvPr/>
        </p:nvSpPr>
        <p:spPr>
          <a:xfrm>
            <a:off x="21960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170"/>
          <p:cNvSpPr/>
          <p:nvPr/>
        </p:nvSpPr>
        <p:spPr>
          <a:xfrm>
            <a:off x="3075468" y="4421405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170"/>
          <p:cNvSpPr/>
          <p:nvPr/>
        </p:nvSpPr>
        <p:spPr>
          <a:xfrm>
            <a:off x="3193598" y="4124585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p170"/>
          <p:cNvSpPr/>
          <p:nvPr/>
        </p:nvSpPr>
        <p:spPr>
          <a:xfrm>
            <a:off x="504989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p170"/>
          <p:cNvSpPr/>
          <p:nvPr/>
        </p:nvSpPr>
        <p:spPr>
          <a:xfrm>
            <a:off x="516802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...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2" name="Google Shape;2042;p170"/>
          <p:cNvSpPr/>
          <p:nvPr/>
        </p:nvSpPr>
        <p:spPr>
          <a:xfrm>
            <a:off x="60288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p170"/>
          <p:cNvSpPr/>
          <p:nvPr/>
        </p:nvSpPr>
        <p:spPr>
          <a:xfrm>
            <a:off x="6070800" y="4124575"/>
            <a:ext cx="87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N-1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p170"/>
          <p:cNvSpPr txBox="1"/>
          <p:nvPr/>
        </p:nvSpPr>
        <p:spPr>
          <a:xfrm>
            <a:off x="21775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5" name="Google Shape;2045;p170"/>
          <p:cNvSpPr txBox="1"/>
          <p:nvPr/>
        </p:nvSpPr>
        <p:spPr>
          <a:xfrm>
            <a:off x="31785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hstate,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6" name="Google Shape;2046;p170"/>
          <p:cNvSpPr/>
          <p:nvPr/>
        </p:nvSpPr>
        <p:spPr>
          <a:xfrm>
            <a:off x="406604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p170"/>
          <p:cNvSpPr/>
          <p:nvPr/>
        </p:nvSpPr>
        <p:spPr>
          <a:xfrm>
            <a:off x="418417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8" name="Google Shape;2048;p170"/>
          <p:cNvSpPr txBox="1"/>
          <p:nvPr/>
        </p:nvSpPr>
        <p:spPr>
          <a:xfrm>
            <a:off x="41794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hstate,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i+1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9" name="Google Shape;2049;p170"/>
          <p:cNvCxnSpPr/>
          <p:nvPr/>
        </p:nvCxnSpPr>
        <p:spPr>
          <a:xfrm>
            <a:off x="3568200" y="3308100"/>
            <a:ext cx="12300" cy="80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0" name="Google Shape;2050;p170"/>
          <p:cNvCxnSpPr/>
          <p:nvPr/>
        </p:nvCxnSpPr>
        <p:spPr>
          <a:xfrm>
            <a:off x="6504148" y="3307972"/>
            <a:ext cx="12600" cy="81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1" name="Google Shape;2051;p170"/>
          <p:cNvCxnSpPr/>
          <p:nvPr/>
        </p:nvCxnSpPr>
        <p:spPr>
          <a:xfrm>
            <a:off x="3576325" y="3324350"/>
            <a:ext cx="2942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2" name="Google Shape;2052;p170"/>
          <p:cNvSpPr/>
          <p:nvPr/>
        </p:nvSpPr>
        <p:spPr>
          <a:xfrm>
            <a:off x="3791725" y="1850050"/>
            <a:ext cx="2511600" cy="13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 state hash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parties can hash of latest state (alongside counter)</a:t>
            </a:r>
            <a:endParaRPr/>
          </a:p>
        </p:txBody>
      </p:sp>
      <p:sp>
        <p:nvSpPr>
          <p:cNvPr id="2053" name="Google Shape;2053;p170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The Dispute Process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if everyone doesn’t authorise the new state?</a:t>
            </a:r>
            <a:endParaRPr b="1" sz="24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71"/>
          <p:cNvSpPr/>
          <p:nvPr/>
        </p:nvSpPr>
        <p:spPr>
          <a:xfrm>
            <a:off x="20779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9" name="Google Shape;2059;p171"/>
          <p:cNvSpPr/>
          <p:nvPr/>
        </p:nvSpPr>
        <p:spPr>
          <a:xfrm>
            <a:off x="21960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0" name="Google Shape;2060;p171"/>
          <p:cNvSpPr/>
          <p:nvPr/>
        </p:nvSpPr>
        <p:spPr>
          <a:xfrm>
            <a:off x="3075468" y="4421405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1" name="Google Shape;2061;p171"/>
          <p:cNvSpPr/>
          <p:nvPr/>
        </p:nvSpPr>
        <p:spPr>
          <a:xfrm>
            <a:off x="3193598" y="4124585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2" name="Google Shape;2062;p171"/>
          <p:cNvSpPr/>
          <p:nvPr/>
        </p:nvSpPr>
        <p:spPr>
          <a:xfrm>
            <a:off x="504989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3" name="Google Shape;2063;p171"/>
          <p:cNvSpPr/>
          <p:nvPr/>
        </p:nvSpPr>
        <p:spPr>
          <a:xfrm>
            <a:off x="516802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...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4" name="Google Shape;2064;p171"/>
          <p:cNvSpPr/>
          <p:nvPr/>
        </p:nvSpPr>
        <p:spPr>
          <a:xfrm>
            <a:off x="60288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5" name="Google Shape;2065;p171"/>
          <p:cNvSpPr/>
          <p:nvPr/>
        </p:nvSpPr>
        <p:spPr>
          <a:xfrm>
            <a:off x="6070800" y="4124575"/>
            <a:ext cx="87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N-1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6" name="Google Shape;2066;p171"/>
          <p:cNvSpPr/>
          <p:nvPr/>
        </p:nvSpPr>
        <p:spPr>
          <a:xfrm>
            <a:off x="70332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7" name="Google Shape;2067;p171"/>
          <p:cNvSpPr/>
          <p:nvPr/>
        </p:nvSpPr>
        <p:spPr>
          <a:xfrm>
            <a:off x="7092375" y="4124575"/>
            <a:ext cx="87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8" name="Google Shape;2068;p171"/>
          <p:cNvSpPr txBox="1"/>
          <p:nvPr/>
        </p:nvSpPr>
        <p:spPr>
          <a:xfrm>
            <a:off x="21775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9" name="Google Shape;2069;p171"/>
          <p:cNvSpPr txBox="1"/>
          <p:nvPr/>
        </p:nvSpPr>
        <p:spPr>
          <a:xfrm>
            <a:off x="31785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state,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0" name="Google Shape;2070;p171"/>
          <p:cNvSpPr/>
          <p:nvPr/>
        </p:nvSpPr>
        <p:spPr>
          <a:xfrm>
            <a:off x="406604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1" name="Google Shape;2071;p171"/>
          <p:cNvSpPr/>
          <p:nvPr/>
        </p:nvSpPr>
        <p:spPr>
          <a:xfrm>
            <a:off x="418417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171"/>
          <p:cNvSpPr txBox="1"/>
          <p:nvPr/>
        </p:nvSpPr>
        <p:spPr>
          <a:xfrm>
            <a:off x="41794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hstate, i+1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3" name="Google Shape;2073;p171"/>
          <p:cNvSpPr txBox="1"/>
          <p:nvPr/>
        </p:nvSpPr>
        <p:spPr>
          <a:xfrm>
            <a:off x="71512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 Dispute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74" name="Google Shape;2074;p171"/>
          <p:cNvCxnSpPr/>
          <p:nvPr/>
        </p:nvCxnSpPr>
        <p:spPr>
          <a:xfrm>
            <a:off x="7544073" y="3299747"/>
            <a:ext cx="12600" cy="81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5" name="Google Shape;2075;p171"/>
          <p:cNvSpPr/>
          <p:nvPr/>
        </p:nvSpPr>
        <p:spPr>
          <a:xfrm>
            <a:off x="6294575" y="1845050"/>
            <a:ext cx="2511600" cy="147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Resolve Dispute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hstate, i+1 stored as the final commitment</a:t>
            </a:r>
            <a:endParaRPr/>
          </a:p>
        </p:txBody>
      </p:sp>
      <p:sp>
        <p:nvSpPr>
          <p:cNvPr id="2076" name="Google Shape;2076;p171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The Dispute Process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if everyone doesn’t authorise the new state?</a:t>
            </a:r>
            <a:endParaRPr b="1" sz="24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72"/>
          <p:cNvSpPr txBox="1"/>
          <p:nvPr>
            <p:ph type="title"/>
          </p:nvPr>
        </p:nvSpPr>
        <p:spPr>
          <a:xfrm>
            <a:off x="311700" y="17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Re-activation!  </a:t>
            </a:r>
            <a:endParaRPr b="1" sz="2400"/>
          </a:p>
        </p:txBody>
      </p:sp>
      <p:pic>
        <p:nvPicPr>
          <p:cNvPr descr="http://tesco.scene7.com/is/image/tesco/187-5489_PI_TPS2374950?wid=493&amp;ht=538" id="2082" name="Google Shape;2082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30" y="17076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3" name="Google Shape;2083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3125" y="124052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p172"/>
          <p:cNvSpPr txBox="1"/>
          <p:nvPr/>
        </p:nvSpPr>
        <p:spPr>
          <a:xfrm>
            <a:off x="2847475" y="343792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85" name="Google Shape;2085;p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5400" y="1394162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6" name="Google Shape;2086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483" y="1104463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p172"/>
          <p:cNvSpPr txBox="1"/>
          <p:nvPr/>
        </p:nvSpPr>
        <p:spPr>
          <a:xfrm>
            <a:off x="7259350" y="3088088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88" name="Google Shape;2088;p172"/>
          <p:cNvCxnSpPr/>
          <p:nvPr/>
        </p:nvCxnSpPr>
        <p:spPr>
          <a:xfrm flipH="1" rot="10800000">
            <a:off x="128455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9" name="Google Shape;2089;p172"/>
          <p:cNvSpPr txBox="1"/>
          <p:nvPr/>
        </p:nvSpPr>
        <p:spPr>
          <a:xfrm>
            <a:off x="0" y="3767925"/>
            <a:ext cx="9144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1: </a:t>
            </a:r>
            <a:r>
              <a:rPr lang="en-GB" sz="1800">
                <a:solidFill>
                  <a:schemeClr val="dk1"/>
                </a:solidFill>
              </a:rPr>
              <a:t>Alice sends over full state (and blinding r)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90" name="Google Shape;2090;p172"/>
          <p:cNvSpPr txBox="1"/>
          <p:nvPr/>
        </p:nvSpPr>
        <p:spPr>
          <a:xfrm>
            <a:off x="1252425" y="1354325"/>
            <a:ext cx="20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unlock(state, r)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73"/>
          <p:cNvSpPr txBox="1"/>
          <p:nvPr>
            <p:ph type="title"/>
          </p:nvPr>
        </p:nvSpPr>
        <p:spPr>
          <a:xfrm>
            <a:off x="311700" y="17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Re-activation! </a:t>
            </a:r>
            <a:r>
              <a:rPr b="1" lang="en-GB" sz="2400"/>
              <a:t> </a:t>
            </a:r>
            <a:endParaRPr b="1" sz="2400"/>
          </a:p>
        </p:txBody>
      </p:sp>
      <p:pic>
        <p:nvPicPr>
          <p:cNvPr descr="http://tesco.scene7.com/is/image/tesco/187-5489_PI_TPS2374950?wid=493&amp;ht=538" id="2096" name="Google Shape;2096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30" y="17076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3125" y="124052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173"/>
          <p:cNvSpPr txBox="1"/>
          <p:nvPr/>
        </p:nvSpPr>
        <p:spPr>
          <a:xfrm>
            <a:off x="2847475" y="343792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99" name="Google Shape;2099;p1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5400" y="1394162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483" y="1104463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73"/>
          <p:cNvSpPr txBox="1"/>
          <p:nvPr/>
        </p:nvSpPr>
        <p:spPr>
          <a:xfrm>
            <a:off x="7259350" y="3088088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02" name="Google Shape;2102;p173"/>
          <p:cNvCxnSpPr/>
          <p:nvPr/>
        </p:nvCxnSpPr>
        <p:spPr>
          <a:xfrm flipH="1" rot="10800000">
            <a:off x="128455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3" name="Google Shape;2103;p173"/>
          <p:cNvCxnSpPr/>
          <p:nvPr/>
        </p:nvCxnSpPr>
        <p:spPr>
          <a:xfrm flipH="1" rot="10800000">
            <a:off x="527960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4" name="Google Shape;2104;p173"/>
          <p:cNvSpPr txBox="1"/>
          <p:nvPr/>
        </p:nvSpPr>
        <p:spPr>
          <a:xfrm>
            <a:off x="0" y="3767925"/>
            <a:ext cx="9144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2:</a:t>
            </a:r>
            <a:r>
              <a:rPr lang="en-GB" sz="1800">
                <a:solidFill>
                  <a:schemeClr val="dk1"/>
                </a:solidFill>
              </a:rPr>
              <a:t> </a:t>
            </a:r>
            <a:r>
              <a:rPr lang="en-GB" sz="1800">
                <a:solidFill>
                  <a:schemeClr val="dk1"/>
                </a:solidFill>
              </a:rPr>
              <a:t>AppCon fetches commitment to state (hstate) from state channel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05" name="Google Shape;2105;p173"/>
          <p:cNvSpPr txBox="1"/>
          <p:nvPr/>
        </p:nvSpPr>
        <p:spPr>
          <a:xfrm>
            <a:off x="1252425" y="1354325"/>
            <a:ext cx="20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unlock(</a:t>
            </a:r>
            <a:r>
              <a:rPr b="1" lang="en-GB">
                <a:solidFill>
                  <a:schemeClr val="dk1"/>
                </a:solidFill>
              </a:rPr>
              <a:t>state, r)</a:t>
            </a:r>
            <a:endParaRPr/>
          </a:p>
        </p:txBody>
      </p:sp>
      <p:sp>
        <p:nvSpPr>
          <p:cNvPr id="2106" name="Google Shape;2106;p173"/>
          <p:cNvSpPr txBox="1"/>
          <p:nvPr/>
        </p:nvSpPr>
        <p:spPr>
          <a:xfrm>
            <a:off x="5448600" y="1354325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getStateHash()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74"/>
          <p:cNvSpPr txBox="1"/>
          <p:nvPr>
            <p:ph type="title"/>
          </p:nvPr>
        </p:nvSpPr>
        <p:spPr>
          <a:xfrm>
            <a:off x="311700" y="17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Re-activation!  </a:t>
            </a:r>
            <a:endParaRPr b="1" sz="2400"/>
          </a:p>
        </p:txBody>
      </p:sp>
      <p:pic>
        <p:nvPicPr>
          <p:cNvPr descr="http://tesco.scene7.com/is/image/tesco/187-5489_PI_TPS2374950?wid=493&amp;ht=538" id="2112" name="Google Shape;2112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30" y="17076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3125" y="124052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74"/>
          <p:cNvSpPr txBox="1"/>
          <p:nvPr/>
        </p:nvSpPr>
        <p:spPr>
          <a:xfrm>
            <a:off x="2847475" y="343792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15" name="Google Shape;2115;p1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5400" y="1394162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483" y="1104463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74"/>
          <p:cNvSpPr txBox="1"/>
          <p:nvPr/>
        </p:nvSpPr>
        <p:spPr>
          <a:xfrm>
            <a:off x="7259350" y="3088088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18" name="Google Shape;2118;p174"/>
          <p:cNvCxnSpPr/>
          <p:nvPr/>
        </p:nvCxnSpPr>
        <p:spPr>
          <a:xfrm flipH="1" rot="10800000">
            <a:off x="128455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9" name="Google Shape;2119;p174"/>
          <p:cNvCxnSpPr/>
          <p:nvPr/>
        </p:nvCxnSpPr>
        <p:spPr>
          <a:xfrm flipH="1" rot="10800000">
            <a:off x="527960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0" name="Google Shape;2120;p174"/>
          <p:cNvCxnSpPr/>
          <p:nvPr/>
        </p:nvCxnSpPr>
        <p:spPr>
          <a:xfrm flipH="1" rot="10800000">
            <a:off x="5279600" y="3088100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21" name="Google Shape;2121;p174"/>
          <p:cNvSpPr txBox="1"/>
          <p:nvPr/>
        </p:nvSpPr>
        <p:spPr>
          <a:xfrm>
            <a:off x="0" y="3767925"/>
            <a:ext cx="9144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3:</a:t>
            </a:r>
            <a:r>
              <a:rPr lang="en-GB" sz="1800">
                <a:solidFill>
                  <a:schemeClr val="dk1"/>
                </a:solidFill>
              </a:rPr>
              <a:t> </a:t>
            </a:r>
            <a:r>
              <a:rPr lang="en-GB" sz="1800">
                <a:solidFill>
                  <a:schemeClr val="dk1"/>
                </a:solidFill>
              </a:rPr>
              <a:t>AppCon checks that H(state, r) == hstate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2" name="Google Shape;2122;p174"/>
          <p:cNvSpPr txBox="1"/>
          <p:nvPr/>
        </p:nvSpPr>
        <p:spPr>
          <a:xfrm>
            <a:off x="1252425" y="1354325"/>
            <a:ext cx="20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unlock(state, r)</a:t>
            </a:r>
            <a:endParaRPr/>
          </a:p>
        </p:txBody>
      </p:sp>
      <p:sp>
        <p:nvSpPr>
          <p:cNvPr id="2123" name="Google Shape;2123;p174"/>
          <p:cNvSpPr txBox="1"/>
          <p:nvPr/>
        </p:nvSpPr>
        <p:spPr>
          <a:xfrm>
            <a:off x="5448600" y="1354325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getStateHash()</a:t>
            </a:r>
            <a:endParaRPr/>
          </a:p>
        </p:txBody>
      </p:sp>
      <p:sp>
        <p:nvSpPr>
          <p:cNvPr id="2124" name="Google Shape;2124;p174"/>
          <p:cNvSpPr txBox="1"/>
          <p:nvPr/>
        </p:nvSpPr>
        <p:spPr>
          <a:xfrm>
            <a:off x="5643775" y="2612600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hstate</a:t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175"/>
          <p:cNvSpPr txBox="1"/>
          <p:nvPr>
            <p:ph type="title"/>
          </p:nvPr>
        </p:nvSpPr>
        <p:spPr>
          <a:xfrm>
            <a:off x="311700" y="17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Re-activation!  </a:t>
            </a:r>
            <a:endParaRPr b="1" sz="2400"/>
          </a:p>
        </p:txBody>
      </p:sp>
      <p:pic>
        <p:nvPicPr>
          <p:cNvPr descr="http://tesco.scene7.com/is/image/tesco/187-5489_PI_TPS2374950?wid=493&amp;ht=538" id="2130" name="Google Shape;2130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30" y="17076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3125" y="124052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75"/>
          <p:cNvSpPr txBox="1"/>
          <p:nvPr/>
        </p:nvSpPr>
        <p:spPr>
          <a:xfrm>
            <a:off x="2847475" y="343792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33" name="Google Shape;2133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5400" y="1394162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483" y="1104463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175"/>
          <p:cNvSpPr txBox="1"/>
          <p:nvPr/>
        </p:nvSpPr>
        <p:spPr>
          <a:xfrm>
            <a:off x="7259350" y="3088088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36" name="Google Shape;2136;p175"/>
          <p:cNvCxnSpPr/>
          <p:nvPr/>
        </p:nvCxnSpPr>
        <p:spPr>
          <a:xfrm flipH="1" rot="10800000">
            <a:off x="128455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7" name="Google Shape;2137;p175"/>
          <p:cNvCxnSpPr/>
          <p:nvPr/>
        </p:nvCxnSpPr>
        <p:spPr>
          <a:xfrm flipH="1" rot="10800000">
            <a:off x="527960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8" name="Google Shape;2138;p175"/>
          <p:cNvCxnSpPr/>
          <p:nvPr/>
        </p:nvCxnSpPr>
        <p:spPr>
          <a:xfrm flipH="1" rot="10800000">
            <a:off x="5279600" y="3088100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39" name="Google Shape;2139;p175"/>
          <p:cNvCxnSpPr/>
          <p:nvPr/>
        </p:nvCxnSpPr>
        <p:spPr>
          <a:xfrm flipH="1" rot="10800000">
            <a:off x="1252425" y="3088100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40" name="Google Shape;2140;p175"/>
          <p:cNvSpPr txBox="1"/>
          <p:nvPr/>
        </p:nvSpPr>
        <p:spPr>
          <a:xfrm>
            <a:off x="0" y="3767925"/>
            <a:ext cx="9144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Step 4: </a:t>
            </a:r>
            <a:r>
              <a:rPr lang="en-GB" sz="1800">
                <a:solidFill>
                  <a:schemeClr val="dk1"/>
                </a:solidFill>
              </a:rPr>
              <a:t>AppCon stores state and re-activates all functionality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41" name="Google Shape;2141;p175"/>
          <p:cNvSpPr txBox="1"/>
          <p:nvPr/>
        </p:nvSpPr>
        <p:spPr>
          <a:xfrm>
            <a:off x="1252425" y="1354325"/>
            <a:ext cx="20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unlock(state, r)</a:t>
            </a:r>
            <a:endParaRPr/>
          </a:p>
        </p:txBody>
      </p:sp>
      <p:sp>
        <p:nvSpPr>
          <p:cNvPr id="2142" name="Google Shape;2142;p175"/>
          <p:cNvSpPr txBox="1"/>
          <p:nvPr/>
        </p:nvSpPr>
        <p:spPr>
          <a:xfrm>
            <a:off x="5448600" y="1354325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getStateHash()</a:t>
            </a:r>
            <a:endParaRPr/>
          </a:p>
        </p:txBody>
      </p:sp>
      <p:sp>
        <p:nvSpPr>
          <p:cNvPr id="2143" name="Google Shape;2143;p175"/>
          <p:cNvSpPr txBox="1"/>
          <p:nvPr/>
        </p:nvSpPr>
        <p:spPr>
          <a:xfrm>
            <a:off x="5643775" y="2612600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hstate</a:t>
            </a:r>
            <a:endParaRPr/>
          </a:p>
        </p:txBody>
      </p:sp>
      <p:sp>
        <p:nvSpPr>
          <p:cNvPr id="2144" name="Google Shape;2144;p175"/>
          <p:cNvSpPr txBox="1"/>
          <p:nvPr/>
        </p:nvSpPr>
        <p:spPr>
          <a:xfrm>
            <a:off x="1558000" y="2653750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good! 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76"/>
          <p:cNvSpPr txBox="1"/>
          <p:nvPr>
            <p:ph type="title"/>
          </p:nvPr>
        </p:nvSpPr>
        <p:spPr>
          <a:xfrm>
            <a:off x="311700" y="17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Re-activation!  </a:t>
            </a:r>
            <a:endParaRPr b="1" sz="2400"/>
          </a:p>
        </p:txBody>
      </p:sp>
      <p:pic>
        <p:nvPicPr>
          <p:cNvPr descr="http://tesco.scene7.com/is/image/tesco/187-5489_PI_TPS2374950?wid=493&amp;ht=538" id="2150" name="Google Shape;2150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30" y="17076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3125" y="124052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76"/>
          <p:cNvSpPr txBox="1"/>
          <p:nvPr/>
        </p:nvSpPr>
        <p:spPr>
          <a:xfrm>
            <a:off x="2847475" y="343792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53" name="Google Shape;2153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5400" y="1394162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483" y="1104463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176"/>
          <p:cNvSpPr txBox="1"/>
          <p:nvPr/>
        </p:nvSpPr>
        <p:spPr>
          <a:xfrm>
            <a:off x="7259350" y="3088088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56" name="Google Shape;2156;p176"/>
          <p:cNvCxnSpPr/>
          <p:nvPr/>
        </p:nvCxnSpPr>
        <p:spPr>
          <a:xfrm flipH="1" rot="10800000">
            <a:off x="128455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7" name="Google Shape;2157;p176"/>
          <p:cNvCxnSpPr/>
          <p:nvPr/>
        </p:nvCxnSpPr>
        <p:spPr>
          <a:xfrm flipH="1" rot="10800000">
            <a:off x="527960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8" name="Google Shape;2158;p176"/>
          <p:cNvCxnSpPr/>
          <p:nvPr/>
        </p:nvCxnSpPr>
        <p:spPr>
          <a:xfrm flipH="1" rot="10800000">
            <a:off x="5279600" y="3088100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59" name="Google Shape;2159;p176"/>
          <p:cNvCxnSpPr/>
          <p:nvPr/>
        </p:nvCxnSpPr>
        <p:spPr>
          <a:xfrm flipH="1" rot="10800000">
            <a:off x="1252425" y="3088100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60" name="Google Shape;2160;p176"/>
          <p:cNvSpPr txBox="1"/>
          <p:nvPr/>
        </p:nvSpPr>
        <p:spPr>
          <a:xfrm>
            <a:off x="0" y="4072725"/>
            <a:ext cx="9144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Summary: </a:t>
            </a:r>
            <a:r>
              <a:rPr lang="en-GB" sz="1800">
                <a:solidFill>
                  <a:schemeClr val="dk1"/>
                </a:solidFill>
              </a:rPr>
              <a:t>Update all variables in the AppCon (i.e. the “state”) and re-enable all functionality to continue execution via the blockchain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61" name="Google Shape;2161;p176"/>
          <p:cNvSpPr txBox="1"/>
          <p:nvPr/>
        </p:nvSpPr>
        <p:spPr>
          <a:xfrm>
            <a:off x="1252425" y="1354325"/>
            <a:ext cx="20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unlock(state, r)</a:t>
            </a:r>
            <a:endParaRPr/>
          </a:p>
        </p:txBody>
      </p:sp>
      <p:sp>
        <p:nvSpPr>
          <p:cNvPr id="2162" name="Google Shape;2162;p176"/>
          <p:cNvSpPr txBox="1"/>
          <p:nvPr/>
        </p:nvSpPr>
        <p:spPr>
          <a:xfrm>
            <a:off x="5448600" y="1354325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getStateHash()</a:t>
            </a:r>
            <a:endParaRPr/>
          </a:p>
        </p:txBody>
      </p:sp>
      <p:sp>
        <p:nvSpPr>
          <p:cNvPr id="2163" name="Google Shape;2163;p176"/>
          <p:cNvSpPr txBox="1"/>
          <p:nvPr/>
        </p:nvSpPr>
        <p:spPr>
          <a:xfrm>
            <a:off x="5643775" y="2612600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hstate</a:t>
            </a:r>
            <a:endParaRPr/>
          </a:p>
        </p:txBody>
      </p:sp>
      <p:sp>
        <p:nvSpPr>
          <p:cNvPr id="2164" name="Google Shape;2164;p176"/>
          <p:cNvSpPr txBox="1"/>
          <p:nvPr/>
        </p:nvSpPr>
        <p:spPr>
          <a:xfrm>
            <a:off x="1558000" y="2653750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good!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os.imageg.net/graphics/product_images/pTRU1-11053905dt.jpg" id="283" name="Google Shape;28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284" name="Google Shape;28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2"/>
          <p:cNvSpPr txBox="1"/>
          <p:nvPr/>
        </p:nvSpPr>
        <p:spPr>
          <a:xfrm>
            <a:off x="2133700" y="3126000"/>
            <a:ext cx="459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pays Bob another 0.1 BTC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2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0.8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2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0.2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8" name="Google Shape;288;p42"/>
          <p:cNvCxnSpPr/>
          <p:nvPr/>
        </p:nvCxnSpPr>
        <p:spPr>
          <a:xfrm flipH="1" rot="10800000">
            <a:off x="3616065" y="2232626"/>
            <a:ext cx="1930200" cy="17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89" name="Google Shape;28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636" y="1368525"/>
            <a:ext cx="1382551" cy="8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Spilman Channels: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One-way Payment Channel</a:t>
            </a:r>
            <a:endParaRPr sz="2400"/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177"/>
          <p:cNvSpPr txBox="1"/>
          <p:nvPr>
            <p:ph type="title"/>
          </p:nvPr>
        </p:nvSpPr>
        <p:spPr>
          <a:xfrm>
            <a:off x="311700" y="17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Re-activation!  </a:t>
            </a:r>
            <a:endParaRPr b="1" sz="2400"/>
          </a:p>
        </p:txBody>
      </p:sp>
      <p:pic>
        <p:nvPicPr>
          <p:cNvPr descr="http://tesco.scene7.com/is/image/tesco/187-5489_PI_TPS2374950?wid=493&amp;ht=538" id="2170" name="Google Shape;2170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30" y="17076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3125" y="1240522"/>
            <a:ext cx="1448700" cy="21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77"/>
          <p:cNvSpPr txBox="1"/>
          <p:nvPr/>
        </p:nvSpPr>
        <p:spPr>
          <a:xfrm>
            <a:off x="2847475" y="3437925"/>
            <a:ext cx="30000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Application Contract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73" name="Google Shape;2173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5400" y="1394162"/>
            <a:ext cx="1140000" cy="17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9483" y="1104463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5" name="Google Shape;2175;p177"/>
          <p:cNvSpPr txBox="1"/>
          <p:nvPr/>
        </p:nvSpPr>
        <p:spPr>
          <a:xfrm>
            <a:off x="7259350" y="3088088"/>
            <a:ext cx="1963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176" name="Google Shape;2176;p177"/>
          <p:cNvCxnSpPr/>
          <p:nvPr/>
        </p:nvCxnSpPr>
        <p:spPr>
          <a:xfrm flipH="1" rot="10800000">
            <a:off x="128455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7" name="Google Shape;2177;p177"/>
          <p:cNvCxnSpPr/>
          <p:nvPr/>
        </p:nvCxnSpPr>
        <p:spPr>
          <a:xfrm flipH="1" rot="10800000">
            <a:off x="5279600" y="1780125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8" name="Google Shape;2178;p177"/>
          <p:cNvCxnSpPr/>
          <p:nvPr/>
        </p:nvCxnSpPr>
        <p:spPr>
          <a:xfrm flipH="1" rot="10800000">
            <a:off x="5279600" y="3088100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79" name="Google Shape;2179;p177"/>
          <p:cNvCxnSpPr/>
          <p:nvPr/>
        </p:nvCxnSpPr>
        <p:spPr>
          <a:xfrm flipH="1" rot="10800000">
            <a:off x="1252425" y="3088100"/>
            <a:ext cx="22338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180" name="Google Shape;2180;p177"/>
          <p:cNvSpPr txBox="1"/>
          <p:nvPr/>
        </p:nvSpPr>
        <p:spPr>
          <a:xfrm>
            <a:off x="0" y="4072725"/>
            <a:ext cx="91440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Summary: </a:t>
            </a:r>
            <a:r>
              <a:rPr lang="en-GB" sz="1800">
                <a:solidFill>
                  <a:schemeClr val="dk1"/>
                </a:solidFill>
              </a:rPr>
              <a:t>Update all variables in the AppCon (i.e. the “state”) and re-enable all functionality to continue execution via the blockchain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81" name="Google Shape;2181;p177"/>
          <p:cNvSpPr txBox="1"/>
          <p:nvPr/>
        </p:nvSpPr>
        <p:spPr>
          <a:xfrm>
            <a:off x="1252425" y="1354325"/>
            <a:ext cx="20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unlock(state, r)</a:t>
            </a:r>
            <a:endParaRPr/>
          </a:p>
        </p:txBody>
      </p:sp>
      <p:sp>
        <p:nvSpPr>
          <p:cNvPr id="2182" name="Google Shape;2182;p177"/>
          <p:cNvSpPr txBox="1"/>
          <p:nvPr/>
        </p:nvSpPr>
        <p:spPr>
          <a:xfrm>
            <a:off x="5448600" y="1354325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getStateHash()</a:t>
            </a:r>
            <a:endParaRPr/>
          </a:p>
        </p:txBody>
      </p:sp>
      <p:sp>
        <p:nvSpPr>
          <p:cNvPr id="2183" name="Google Shape;2183;p177"/>
          <p:cNvSpPr txBox="1"/>
          <p:nvPr/>
        </p:nvSpPr>
        <p:spPr>
          <a:xfrm>
            <a:off x="5643775" y="2612600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hstate</a:t>
            </a:r>
            <a:endParaRPr/>
          </a:p>
        </p:txBody>
      </p:sp>
      <p:sp>
        <p:nvSpPr>
          <p:cNvPr id="2184" name="Google Shape;2184;p177"/>
          <p:cNvSpPr txBox="1"/>
          <p:nvPr/>
        </p:nvSpPr>
        <p:spPr>
          <a:xfrm>
            <a:off x="1558000" y="2653750"/>
            <a:ext cx="168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good! </a:t>
            </a:r>
            <a:endParaRPr/>
          </a:p>
        </p:txBody>
      </p:sp>
      <p:pic>
        <p:nvPicPr>
          <p:cNvPr id="2185" name="Google Shape;2185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6463" y="-554528"/>
            <a:ext cx="5002000" cy="6252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1410575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1494500" y="165937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2124325" y="14422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1284550" y="276812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1368475" y="33950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1998300" y="317787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1905700" y="152082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1989625" y="21477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2619450" y="193057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1905700" y="718987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1989625" y="1345913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2619450" y="1128738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2037475" y="2332163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2121400" y="2959088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2751225" y="2741913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125150" y="63907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209075" y="1266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838900" y="104882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850325" y="1108163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934250" y="1735088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6564075" y="1517913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726175" y="2164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8" name="Google Shape;2208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810100" y="279137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6439925" y="25742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6284750" y="15757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6368675" y="7845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6998500" y="56732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883088" y="24213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967013" y="304827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6596838" y="28311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6911650" y="2307313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6995575" y="2934238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7625400" y="2717063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4623450" y="32207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4707375" y="384767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77"/>
          <p:cNvPicPr preferRelativeResize="0"/>
          <p:nvPr/>
        </p:nvPicPr>
        <p:blipFill rotWithShape="1">
          <a:blip r:embed="rId7">
            <a:alphaModFix/>
          </a:blip>
          <a:srcRect b="0" l="0" r="54983" t="0"/>
          <a:stretch/>
        </p:blipFill>
        <p:spPr>
          <a:xfrm>
            <a:off x="5337200" y="3630500"/>
            <a:ext cx="626900" cy="6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Empirical Evaluation Thoughts</a:t>
            </a:r>
            <a:endParaRPr/>
          </a:p>
        </p:txBody>
      </p:sp>
      <p:sp>
        <p:nvSpPr>
          <p:cNvPr id="2227" name="Google Shape;2227;p1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Funfair Dilemma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“Minimise on-chain state vs Minimise off-chain state” 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Why? Dispute process is expensive! 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Is deploying full battleship contract worth it for a $10 dispute?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Applications of State Channels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All parties are always on-line, and continuous execution of protocol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When does this actually make sense?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 Does the EVM/Solidity cause problems?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Yes! Mappings are terrible! Easy attack vectors!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1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Two years later.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on the verge of practical and deployable state channels.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Magic unicorns </a:t>
            </a:r>
            <a:r>
              <a:rPr b="1" lang="en-GB"/>
              <a:t>need not apply.</a:t>
            </a:r>
            <a:r>
              <a:rPr lang="en-GB"/>
              <a:t> </a:t>
            </a:r>
            <a:endParaRPr/>
          </a:p>
        </p:txBody>
      </p:sp>
      <p:pic>
        <p:nvPicPr>
          <p:cNvPr id="2233" name="Google Shape;223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225" y="4600600"/>
            <a:ext cx="3348077" cy="3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4" name="Google Shape;2234;p179"/>
          <p:cNvSpPr txBox="1"/>
          <p:nvPr/>
        </p:nvSpPr>
        <p:spPr>
          <a:xfrm>
            <a:off x="2681525" y="4486763"/>
            <a:ext cx="30000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Thanks for organising -&gt; 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9" name="Google Shape;223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70850" y="-133100"/>
            <a:ext cx="11621599" cy="57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os.imageg.net/graphics/product_images/pTRU1-11053905dt.jpg" id="296" name="Google Shape;2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297" name="Google Shape;29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2133700" y="3126000"/>
            <a:ext cx="459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K: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keeps paying bob… until she has no more coins!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3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43"/>
          <p:cNvCxnSpPr/>
          <p:nvPr/>
        </p:nvCxnSpPr>
        <p:spPr>
          <a:xfrm flipH="1" rot="10800000">
            <a:off x="3616065" y="2232626"/>
            <a:ext cx="1930200" cy="17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302" name="Google Shape;30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636" y="1368525"/>
            <a:ext cx="1382551" cy="8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Spilman Channels: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One-way Payment Channel</a:t>
            </a:r>
            <a:endParaRPr sz="2400"/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os.imageg.net/graphics/product_images/pTRU1-11053905dt.jpg" id="309" name="Google Shape;3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310" name="Google Shape;31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/>
        </p:nvSpPr>
        <p:spPr>
          <a:xfrm>
            <a:off x="2133700" y="3126000"/>
            <a:ext cx="459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step: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signs and publishes the final payment he receives.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Two transactions: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deposit transaction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payment transaction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4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Spilman Channels: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One-way Payment Channel</a:t>
            </a:r>
            <a:endParaRPr sz="2400"/>
          </a:p>
        </p:txBody>
      </p:sp>
      <p:pic>
        <p:nvPicPr>
          <p:cNvPr id="315" name="Google Shape;3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os.imageg.net/graphics/product_images/pTRU1-11053905dt.jpg" id="320" name="Google Shape;3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321" name="Google Shape;32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 txBox="1"/>
          <p:nvPr/>
        </p:nvSpPr>
        <p:spPr>
          <a:xfrm>
            <a:off x="2133700" y="3126000"/>
            <a:ext cx="45996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step: 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signs and publishes the final payment he receives.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5"/>
          <p:cNvSpPr txBox="1"/>
          <p:nvPr>
            <p:ph type="title"/>
          </p:nvPr>
        </p:nvSpPr>
        <p:spPr>
          <a:xfrm>
            <a:off x="492525" y="408480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State Replacement Technique Unlocked: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Replace by Incentive </a:t>
            </a:r>
            <a:endParaRPr sz="2400"/>
          </a:p>
        </p:txBody>
      </p:sp>
      <p:sp>
        <p:nvSpPr>
          <p:cNvPr id="326" name="Google Shape;326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Spilman Channels: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One-way Payment Channel</a:t>
            </a:r>
            <a:endParaRPr sz="2400"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2400"/>
              <a:t>Every payment involves authorising a new “state”</a:t>
            </a:r>
            <a:endParaRPr b="1" sz="2400"/>
          </a:p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There are several</a:t>
            </a:r>
            <a:r>
              <a:rPr b="1" lang="en-GB">
                <a:solidFill>
                  <a:srgbClr val="000000"/>
                </a:solidFill>
              </a:rPr>
              <a:t> “state replacement” </a:t>
            </a:r>
            <a:r>
              <a:rPr lang="en-GB">
                <a:solidFill>
                  <a:srgbClr val="000000"/>
                </a:solidFill>
              </a:rPr>
              <a:t>techniques: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GB">
                <a:solidFill>
                  <a:srgbClr val="000000"/>
                </a:solidFill>
              </a:rPr>
              <a:t>Replace by Incentive (Spilman Channels)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Replace by Time Lock (Duplex Micropayment Channels)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Replace by Revocation</a:t>
            </a:r>
            <a:r>
              <a:rPr lang="en-GB">
                <a:solidFill>
                  <a:srgbClr val="000000"/>
                </a:solidFill>
              </a:rPr>
              <a:t> (Lightning Channels)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…. Can we create a network of payment channels? </a:t>
            </a:r>
            <a:endParaRPr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690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Over two years of work within one hour!</a:t>
            </a:r>
            <a:endParaRPr b="1"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6900" y="771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Sprites: Payments Faster than Lightning</a:t>
            </a:r>
            <a:br>
              <a:rPr lang="en-GB">
                <a:solidFill>
                  <a:srgbClr val="000000"/>
                </a:solidFill>
              </a:rPr>
            </a:br>
            <a:r>
              <a:rPr lang="en-GB">
                <a:solidFill>
                  <a:srgbClr val="000000"/>
                </a:solidFill>
              </a:rPr>
              <a:t>https://arxiv.org/pdf/1702.05812.pdf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Pisa: Arbitration Outsourcing for State Channels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http://hackingdistributed.com/2018/05/22/pisa/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Empirically evaluate state channels as a scaling solution for cryptocurrencies 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ctr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On-going work!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single functionality do all payment channels support?</a:t>
            </a:r>
            <a:endParaRPr/>
          </a:p>
        </p:txBody>
      </p:sp>
      <p:sp>
        <p:nvSpPr>
          <p:cNvPr id="339" name="Google Shape;339;p47"/>
          <p:cNvSpPr/>
          <p:nvPr/>
        </p:nvSpPr>
        <p:spPr>
          <a:xfrm>
            <a:off x="894080" y="14782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Spilman Payment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7"/>
          <p:cNvSpPr/>
          <p:nvPr/>
        </p:nvSpPr>
        <p:spPr>
          <a:xfrm>
            <a:off x="2753380" y="14782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Duplex Micropayment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7"/>
          <p:cNvSpPr/>
          <p:nvPr/>
        </p:nvSpPr>
        <p:spPr>
          <a:xfrm>
            <a:off x="4572005" y="14782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Lightning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6390630" y="14782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Raiden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single functionality do all payment channels support?</a:t>
            </a:r>
            <a:endParaRPr/>
          </a:p>
        </p:txBody>
      </p:sp>
      <p:sp>
        <p:nvSpPr>
          <p:cNvPr id="348" name="Google Shape;348;p48"/>
          <p:cNvSpPr/>
          <p:nvPr/>
        </p:nvSpPr>
        <p:spPr>
          <a:xfrm>
            <a:off x="894080" y="14782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Spilman Payment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8"/>
          <p:cNvSpPr/>
          <p:nvPr/>
        </p:nvSpPr>
        <p:spPr>
          <a:xfrm>
            <a:off x="2753380" y="14782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Duplex Micropayment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8"/>
          <p:cNvSpPr/>
          <p:nvPr/>
        </p:nvSpPr>
        <p:spPr>
          <a:xfrm>
            <a:off x="4572005" y="14782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Lightning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8"/>
          <p:cNvSpPr/>
          <p:nvPr/>
        </p:nvSpPr>
        <p:spPr>
          <a:xfrm>
            <a:off x="6390630" y="14782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Raiden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1666225" y="3690125"/>
            <a:ext cx="5706000" cy="9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Conditional Transfers!</a:t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os.imageg.net/graphics/product_images/pTRU1-11053905dt.jpg" id="357" name="Google Shape;3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358" name="Google Shape;3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9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9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49"/>
          <p:cNvCxnSpPr/>
          <p:nvPr/>
        </p:nvCxnSpPr>
        <p:spPr>
          <a:xfrm flipH="1" rot="10800000">
            <a:off x="3616065" y="2232626"/>
            <a:ext cx="1930200" cy="17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62" name="Google Shape;362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Conditional Transfer! </a:t>
            </a:r>
            <a:endParaRPr sz="2400"/>
          </a:p>
        </p:txBody>
      </p:sp>
      <p:pic>
        <p:nvPicPr>
          <p:cNvPr id="363" name="Google Shape;36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faos.imageg.net/graphics/product_images/pTRU1-11053905dt.jpg" id="368" name="Google Shape;36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369" name="Google Shape;36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0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up Transfer: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creates and signs a new transaction that lets Bob receive the coins… if….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“Bob, if you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transaction and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reveal the pre-image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T,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you can claim the coin!”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0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3" name="Google Shape;373;p50"/>
          <p:cNvCxnSpPr/>
          <p:nvPr/>
        </p:nvCxnSpPr>
        <p:spPr>
          <a:xfrm flipH="1" rot="10800000">
            <a:off x="3616065" y="2232626"/>
            <a:ext cx="1930200" cy="17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74" name="Google Shape;374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Conditional Transfer! </a:t>
            </a:r>
            <a:endParaRPr sz="2400"/>
          </a:p>
        </p:txBody>
      </p:sp>
      <p:pic>
        <p:nvPicPr>
          <p:cNvPr id="375" name="Google Shape;37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0"/>
          <p:cNvSpPr txBox="1"/>
          <p:nvPr/>
        </p:nvSpPr>
        <p:spPr>
          <a:xfrm>
            <a:off x="3526500" y="1334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coin -&gt; Bob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&lt;condition&gt; is satisfied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Conditional Transfer! </a:t>
            </a:r>
            <a:endParaRPr b="1" sz="2400"/>
          </a:p>
        </p:txBody>
      </p:sp>
      <p:pic>
        <p:nvPicPr>
          <p:cNvPr descr="http://faos.imageg.net/graphics/product_images/pTRU1-11053905dt.jpg" id="382" name="Google Shape;3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383" name="Google Shape;38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1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1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Case: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reveals R to Alice.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parties can update the channel and finalise the payment.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" name="Google Shape;388;p51"/>
          <p:cNvCxnSpPr/>
          <p:nvPr/>
        </p:nvCxnSpPr>
        <p:spPr>
          <a:xfrm rot="10800000">
            <a:off x="3616065" y="2232626"/>
            <a:ext cx="1930200" cy="17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89" name="Google Shape;389;p51"/>
          <p:cNvSpPr txBox="1"/>
          <p:nvPr/>
        </p:nvSpPr>
        <p:spPr>
          <a:xfrm>
            <a:off x="3526500" y="1486400"/>
            <a:ext cx="20910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Conditional Transfer! </a:t>
            </a:r>
            <a:endParaRPr b="1" sz="2400"/>
          </a:p>
        </p:txBody>
      </p:sp>
      <p:pic>
        <p:nvPicPr>
          <p:cNvPr descr="http://faos.imageg.net/graphics/product_images/pTRU1-11053905dt.jpg" id="395" name="Google Shape;39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2888" y="16134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396" name="Google Shape;39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2180" y="1613417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/>
        </p:nvSpPr>
        <p:spPr>
          <a:xfrm>
            <a:off x="2725986" y="246294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5525889" y="2436193"/>
            <a:ext cx="8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0.0 BTC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2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Case: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parties don’t co-operate offchain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must broadcast transaction before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T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reveal R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via the blockchain to claim his reward.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" name="Google Shape;401;p52"/>
          <p:cNvCxnSpPr/>
          <p:nvPr/>
        </p:nvCxnSpPr>
        <p:spPr>
          <a:xfrm rot="10800000">
            <a:off x="3616065" y="2232626"/>
            <a:ext cx="1930200" cy="17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02" name="Google Shape;402;p52"/>
          <p:cNvSpPr txBox="1"/>
          <p:nvPr/>
        </p:nvSpPr>
        <p:spPr>
          <a:xfrm>
            <a:off x="3526500" y="1486400"/>
            <a:ext cx="20910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So why is that a big deal?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It</a:t>
            </a:r>
            <a:r>
              <a:rPr lang="en-GB" sz="2400"/>
              <a:t> let’s us synchronise channels on a single payment! 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if Alice wants to pay Dave? But does not have a direct channel?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use conditional transfers (HTLC) to synchronise a payment across all intermediary channels!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415" name="Google Shape;41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416" name="Google Shape;416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54"/>
          <p:cNvCxnSpPr/>
          <p:nvPr/>
        </p:nvCxnSpPr>
        <p:spPr>
          <a:xfrm>
            <a:off x="2490301" y="20907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418" name="Google Shape;418;p54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4"/>
          <p:cNvPicPr preferRelativeResize="0"/>
          <p:nvPr/>
        </p:nvPicPr>
        <p:blipFill rotWithShape="1">
          <a:blip r:embed="rId7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54"/>
          <p:cNvCxnSpPr/>
          <p:nvPr/>
        </p:nvCxnSpPr>
        <p:spPr>
          <a:xfrm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21" name="Google Shape;421;p54"/>
          <p:cNvCxnSpPr/>
          <p:nvPr/>
        </p:nvCxnSpPr>
        <p:spPr>
          <a:xfrm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427" name="Google Shape;4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428" name="Google Shape;42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5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5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Dave generates a secret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R,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computes the hash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 = H(R)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sends to Alice.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55"/>
          <p:cNvCxnSpPr>
            <a:stCxn id="429" idx="1"/>
            <a:endCxn id="428" idx="3"/>
          </p:cNvCxnSpPr>
          <p:nvPr/>
        </p:nvCxnSpPr>
        <p:spPr>
          <a:xfrm rot="10800000">
            <a:off x="2540450" y="2069787"/>
            <a:ext cx="4536900" cy="249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32" name="Google Shape;432;p55"/>
          <p:cNvSpPr txBox="1"/>
          <p:nvPr/>
        </p:nvSpPr>
        <p:spPr>
          <a:xfrm>
            <a:off x="3357925" y="1486400"/>
            <a:ext cx="28032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&lt;payment info&gt;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438" name="Google Shape;43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6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sets up a conditional transfer with Bob.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expires T+2.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(where 2 is an extra delay)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440" name="Google Shape;44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441" name="Google Shape;44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56"/>
          <p:cNvCxnSpPr/>
          <p:nvPr/>
        </p:nvCxnSpPr>
        <p:spPr>
          <a:xfrm>
            <a:off x="2490301" y="20907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443" name="Google Shape;443;p56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6"/>
          <p:cNvPicPr preferRelativeResize="0"/>
          <p:nvPr/>
        </p:nvPicPr>
        <p:blipFill rotWithShape="1">
          <a:blip r:embed="rId7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56"/>
          <p:cNvCxnSpPr/>
          <p:nvPr/>
        </p:nvCxnSpPr>
        <p:spPr>
          <a:xfrm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46" name="Google Shape;446;p56"/>
          <p:cNvCxnSpPr/>
          <p:nvPr/>
        </p:nvCxnSpPr>
        <p:spPr>
          <a:xfrm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47" name="Google Shape;447;p56"/>
          <p:cNvSpPr txBox="1"/>
          <p:nvPr/>
        </p:nvSpPr>
        <p:spPr>
          <a:xfrm>
            <a:off x="1832100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T+2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575" y="795600"/>
            <a:ext cx="5911500" cy="42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 txBox="1"/>
          <p:nvPr/>
        </p:nvSpPr>
        <p:spPr>
          <a:xfrm>
            <a:off x="-60625" y="195000"/>
            <a:ext cx="92046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600">
                <a:solidFill>
                  <a:schemeClr val="dk1"/>
                </a:solidFill>
              </a:rPr>
              <a:t>Third prize at IC3-Eth Hackathon! </a:t>
            </a:r>
            <a:endParaRPr b="1"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453" name="Google Shape;4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7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sets up a conditional transfer with Charlie.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expires T+1.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(where 1 is an extra delay)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455" name="Google Shape;45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456" name="Google Shape;456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7"/>
          <p:cNvCxnSpPr/>
          <p:nvPr/>
        </p:nvCxnSpPr>
        <p:spPr>
          <a:xfrm>
            <a:off x="2490301" y="20907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458" name="Google Shape;458;p57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7"/>
          <p:cNvPicPr preferRelativeResize="0"/>
          <p:nvPr/>
        </p:nvPicPr>
        <p:blipFill rotWithShape="1">
          <a:blip r:embed="rId7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57"/>
          <p:cNvCxnSpPr/>
          <p:nvPr/>
        </p:nvCxnSpPr>
        <p:spPr>
          <a:xfrm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61" name="Google Shape;461;p57"/>
          <p:cNvCxnSpPr/>
          <p:nvPr/>
        </p:nvCxnSpPr>
        <p:spPr>
          <a:xfrm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62" name="Google Shape;462;p57"/>
          <p:cNvSpPr txBox="1"/>
          <p:nvPr/>
        </p:nvSpPr>
        <p:spPr>
          <a:xfrm>
            <a:off x="1832100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T+2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7"/>
          <p:cNvSpPr txBox="1"/>
          <p:nvPr/>
        </p:nvSpPr>
        <p:spPr>
          <a:xfrm>
            <a:off x="366172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T+1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469" name="Google Shape;4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8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4: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Charlie sets up a conditional transfer with Dave.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expires T.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(no “extra” day)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471" name="Google Shape;47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472" name="Google Shape;47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58"/>
          <p:cNvCxnSpPr/>
          <p:nvPr/>
        </p:nvCxnSpPr>
        <p:spPr>
          <a:xfrm>
            <a:off x="2490301" y="20907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474" name="Google Shape;474;p58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8"/>
          <p:cNvPicPr preferRelativeResize="0"/>
          <p:nvPr/>
        </p:nvPicPr>
        <p:blipFill rotWithShape="1">
          <a:blip r:embed="rId7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58"/>
          <p:cNvCxnSpPr/>
          <p:nvPr/>
        </p:nvCxnSpPr>
        <p:spPr>
          <a:xfrm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77" name="Google Shape;477;p58"/>
          <p:cNvCxnSpPr/>
          <p:nvPr/>
        </p:nvCxnSpPr>
        <p:spPr>
          <a:xfrm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478" name="Google Shape;478;p58"/>
          <p:cNvSpPr txBox="1"/>
          <p:nvPr/>
        </p:nvSpPr>
        <p:spPr>
          <a:xfrm>
            <a:off x="1832100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T+2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8"/>
          <p:cNvSpPr txBox="1"/>
          <p:nvPr/>
        </p:nvSpPr>
        <p:spPr>
          <a:xfrm>
            <a:off x="366172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T+1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8"/>
          <p:cNvSpPr txBox="1"/>
          <p:nvPr/>
        </p:nvSpPr>
        <p:spPr>
          <a:xfrm>
            <a:off x="536047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9"/>
          <p:cNvSpPr txBox="1"/>
          <p:nvPr/>
        </p:nvSpPr>
        <p:spPr>
          <a:xfrm>
            <a:off x="5462075" y="1373625"/>
            <a:ext cx="2091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9"/>
          <p:cNvSpPr txBox="1"/>
          <p:nvPr/>
        </p:nvSpPr>
        <p:spPr>
          <a:xfrm>
            <a:off x="3661725" y="1373625"/>
            <a:ext cx="2091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9"/>
          <p:cNvSpPr txBox="1"/>
          <p:nvPr/>
        </p:nvSpPr>
        <p:spPr>
          <a:xfrm>
            <a:off x="1861375" y="1373625"/>
            <a:ext cx="2091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489" name="Google Shape;4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9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Best Case: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Dave reveals “R” to Charlie.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is passed along the route, and at each hop the payment is settled off-chain.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491" name="Google Shape;49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492" name="Google Shape;49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59"/>
          <p:cNvCxnSpPr/>
          <p:nvPr/>
        </p:nvCxnSpPr>
        <p:spPr>
          <a:xfrm flipH="1">
            <a:off x="2490301" y="20907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494" name="Google Shape;494;p59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 rotWithShape="1">
          <a:blip r:embed="rId7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59"/>
          <p:cNvCxnSpPr/>
          <p:nvPr/>
        </p:nvCxnSpPr>
        <p:spPr>
          <a:xfrm flipH="1"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497" name="Google Shape;497;p59"/>
          <p:cNvCxnSpPr/>
          <p:nvPr/>
        </p:nvCxnSpPr>
        <p:spPr>
          <a:xfrm flipH="1"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503" name="Google Shape;50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504" name="Google Shape;504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60"/>
          <p:cNvCxnSpPr/>
          <p:nvPr/>
        </p:nvCxnSpPr>
        <p:spPr>
          <a:xfrm>
            <a:off x="2490301" y="20907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506" name="Google Shape;506;p60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0"/>
          <p:cNvPicPr preferRelativeResize="0"/>
          <p:nvPr/>
        </p:nvPicPr>
        <p:blipFill rotWithShape="1">
          <a:blip r:embed="rId7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60"/>
          <p:cNvCxnSpPr/>
          <p:nvPr/>
        </p:nvCxnSpPr>
        <p:spPr>
          <a:xfrm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09" name="Google Shape;509;p60"/>
          <p:cNvCxnSpPr/>
          <p:nvPr/>
        </p:nvCxnSpPr>
        <p:spPr>
          <a:xfrm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10" name="Google Shape;510;p60"/>
          <p:cNvSpPr txBox="1"/>
          <p:nvPr/>
        </p:nvSpPr>
        <p:spPr>
          <a:xfrm>
            <a:off x="1832100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T+2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60"/>
          <p:cNvSpPr txBox="1"/>
          <p:nvPr/>
        </p:nvSpPr>
        <p:spPr>
          <a:xfrm>
            <a:off x="366172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T+1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0"/>
          <p:cNvSpPr txBox="1"/>
          <p:nvPr/>
        </p:nvSpPr>
        <p:spPr>
          <a:xfrm>
            <a:off x="536047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3" name="Google Shape;513;p60"/>
          <p:cNvCxnSpPr/>
          <p:nvPr/>
        </p:nvCxnSpPr>
        <p:spPr>
          <a:xfrm>
            <a:off x="3186425" y="2423375"/>
            <a:ext cx="0" cy="6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60"/>
          <p:cNvCxnSpPr/>
          <p:nvPr/>
        </p:nvCxnSpPr>
        <p:spPr>
          <a:xfrm>
            <a:off x="4525800" y="2423375"/>
            <a:ext cx="0" cy="6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60"/>
          <p:cNvCxnSpPr/>
          <p:nvPr/>
        </p:nvCxnSpPr>
        <p:spPr>
          <a:xfrm flipH="1" rot="10800000">
            <a:off x="3197550" y="3052175"/>
            <a:ext cx="13140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60"/>
          <p:cNvSpPr txBox="1"/>
          <p:nvPr/>
        </p:nvSpPr>
        <p:spPr>
          <a:xfrm>
            <a:off x="1224600" y="3865475"/>
            <a:ext cx="64122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Collateral costs:  </a:t>
            </a:r>
            <a:r>
              <a:rPr b="1" i="1" lang="en-GB" sz="2200"/>
              <a:t>Money</a:t>
            </a:r>
            <a:r>
              <a:rPr lang="en-GB" sz="2200"/>
              <a:t> x </a:t>
            </a:r>
            <a:r>
              <a:rPr b="1" i="1" lang="en-GB" sz="2200"/>
              <a:t>Time</a:t>
            </a:r>
            <a:r>
              <a:rPr lang="en-GB" sz="2200"/>
              <a:t>       “dollar-hours”</a:t>
            </a:r>
            <a:endParaRPr sz="2200"/>
          </a:p>
        </p:txBody>
      </p:sp>
      <p:sp>
        <p:nvSpPr>
          <p:cNvPr id="517" name="Google Shape;517;p60"/>
          <p:cNvSpPr/>
          <p:nvPr/>
        </p:nvSpPr>
        <p:spPr>
          <a:xfrm>
            <a:off x="1467225" y="117325"/>
            <a:ext cx="3969300" cy="1216800"/>
          </a:xfrm>
          <a:prstGeom prst="cloudCallout">
            <a:avLst>
              <a:gd fmla="val -30895" name="adj1"/>
              <a:gd fmla="val 7913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When do I get my $X back?</a:t>
            </a:r>
            <a:endParaRPr sz="1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523" name="Google Shape;5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1"/>
          <p:cNvSpPr txBox="1"/>
          <p:nvPr/>
        </p:nvSpPr>
        <p:spPr>
          <a:xfrm>
            <a:off x="284475" y="3126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case: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channel has to settle conditional transfer via the blockchain.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worse, the expiry time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extended for every hop! Why?!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525" name="Google Shape;52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526" name="Google Shape;52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61"/>
          <p:cNvCxnSpPr/>
          <p:nvPr/>
        </p:nvCxnSpPr>
        <p:spPr>
          <a:xfrm>
            <a:off x="2490301" y="20907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528" name="Google Shape;528;p61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1"/>
          <p:cNvPicPr preferRelativeResize="0"/>
          <p:nvPr/>
        </p:nvPicPr>
        <p:blipFill rotWithShape="1">
          <a:blip r:embed="rId7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61"/>
          <p:cNvCxnSpPr/>
          <p:nvPr/>
        </p:nvCxnSpPr>
        <p:spPr>
          <a:xfrm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31" name="Google Shape;531;p61"/>
          <p:cNvCxnSpPr/>
          <p:nvPr/>
        </p:nvCxnSpPr>
        <p:spPr>
          <a:xfrm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32" name="Google Shape;532;p61"/>
          <p:cNvSpPr txBox="1"/>
          <p:nvPr/>
        </p:nvSpPr>
        <p:spPr>
          <a:xfrm>
            <a:off x="1832100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T+2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1"/>
          <p:cNvSpPr txBox="1"/>
          <p:nvPr/>
        </p:nvSpPr>
        <p:spPr>
          <a:xfrm>
            <a:off x="366172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T+1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1"/>
          <p:cNvSpPr txBox="1"/>
          <p:nvPr/>
        </p:nvSpPr>
        <p:spPr>
          <a:xfrm>
            <a:off x="536047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540" name="Google Shape;5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2"/>
          <p:cNvSpPr txBox="1"/>
          <p:nvPr/>
        </p:nvSpPr>
        <p:spPr>
          <a:xfrm>
            <a:off x="0" y="4507500"/>
            <a:ext cx="91440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dispute is a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event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542" name="Google Shape;54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543" name="Google Shape;54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62"/>
          <p:cNvCxnSpPr/>
          <p:nvPr/>
        </p:nvCxnSpPr>
        <p:spPr>
          <a:xfrm>
            <a:off x="2490301" y="20907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545" name="Google Shape;545;p62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2"/>
          <p:cNvPicPr preferRelativeResize="0"/>
          <p:nvPr/>
        </p:nvPicPr>
        <p:blipFill rotWithShape="1">
          <a:blip r:embed="rId7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62"/>
          <p:cNvCxnSpPr/>
          <p:nvPr/>
        </p:nvCxnSpPr>
        <p:spPr>
          <a:xfrm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8" name="Google Shape;548;p62"/>
          <p:cNvCxnSpPr/>
          <p:nvPr/>
        </p:nvCxnSpPr>
        <p:spPr>
          <a:xfrm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49" name="Google Shape;549;p62"/>
          <p:cNvSpPr txBox="1"/>
          <p:nvPr/>
        </p:nvSpPr>
        <p:spPr>
          <a:xfrm>
            <a:off x="1832100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T+2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2"/>
          <p:cNvSpPr txBox="1"/>
          <p:nvPr/>
        </p:nvSpPr>
        <p:spPr>
          <a:xfrm>
            <a:off x="366172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T+1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62"/>
          <p:cNvSpPr txBox="1"/>
          <p:nvPr/>
        </p:nvSpPr>
        <p:spPr>
          <a:xfrm>
            <a:off x="536047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2" name="Google Shape;552;p62"/>
          <p:cNvCxnSpPr/>
          <p:nvPr/>
        </p:nvCxnSpPr>
        <p:spPr>
          <a:xfrm>
            <a:off x="3186425" y="2423375"/>
            <a:ext cx="0" cy="6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62"/>
          <p:cNvCxnSpPr/>
          <p:nvPr/>
        </p:nvCxnSpPr>
        <p:spPr>
          <a:xfrm>
            <a:off x="4525800" y="2423375"/>
            <a:ext cx="0" cy="6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62"/>
          <p:cNvCxnSpPr/>
          <p:nvPr/>
        </p:nvCxnSpPr>
        <p:spPr>
          <a:xfrm flipH="1" rot="10800000">
            <a:off x="3197550" y="3052175"/>
            <a:ext cx="13140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62"/>
          <p:cNvSpPr txBox="1"/>
          <p:nvPr/>
        </p:nvSpPr>
        <p:spPr>
          <a:xfrm>
            <a:off x="1102175" y="3076375"/>
            <a:ext cx="5581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 “safe time period” for Bob to send coins,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to claim coins from Alice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561" name="Google Shape;56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75"/>
            <a:ext cx="1288900" cy="12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3"/>
          <p:cNvSpPr txBox="1"/>
          <p:nvPr/>
        </p:nvSpPr>
        <p:spPr>
          <a:xfrm>
            <a:off x="0" y="4050300"/>
            <a:ext cx="91440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“safe time period” is a LOCAL decision.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Sender must take into account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“safe time periods”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563" name="Google Shape;56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564" name="Google Shape;564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76405" y="1637817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63"/>
          <p:cNvCxnSpPr/>
          <p:nvPr/>
        </p:nvCxnSpPr>
        <p:spPr>
          <a:xfrm>
            <a:off x="2490301" y="20907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566" name="Google Shape;566;p63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3"/>
          <p:cNvPicPr preferRelativeResize="0"/>
          <p:nvPr/>
        </p:nvPicPr>
        <p:blipFill rotWithShape="1">
          <a:blip r:embed="rId7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8" name="Google Shape;568;p63"/>
          <p:cNvCxnSpPr/>
          <p:nvPr/>
        </p:nvCxnSpPr>
        <p:spPr>
          <a:xfrm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69" name="Google Shape;569;p63"/>
          <p:cNvCxnSpPr/>
          <p:nvPr/>
        </p:nvCxnSpPr>
        <p:spPr>
          <a:xfrm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570" name="Google Shape;570;p63"/>
          <p:cNvSpPr txBox="1"/>
          <p:nvPr/>
        </p:nvSpPr>
        <p:spPr>
          <a:xfrm>
            <a:off x="1832100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T+2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3"/>
          <p:cNvSpPr txBox="1"/>
          <p:nvPr/>
        </p:nvSpPr>
        <p:spPr>
          <a:xfrm>
            <a:off x="366172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T+1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63"/>
          <p:cNvSpPr txBox="1"/>
          <p:nvPr/>
        </p:nvSpPr>
        <p:spPr>
          <a:xfrm>
            <a:off x="536047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" name="Google Shape;573;p63"/>
          <p:cNvCxnSpPr/>
          <p:nvPr/>
        </p:nvCxnSpPr>
        <p:spPr>
          <a:xfrm>
            <a:off x="3186425" y="2423375"/>
            <a:ext cx="0" cy="6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63"/>
          <p:cNvCxnSpPr/>
          <p:nvPr/>
        </p:nvCxnSpPr>
        <p:spPr>
          <a:xfrm>
            <a:off x="4525800" y="2423375"/>
            <a:ext cx="0" cy="6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63"/>
          <p:cNvCxnSpPr/>
          <p:nvPr/>
        </p:nvCxnSpPr>
        <p:spPr>
          <a:xfrm flipH="1" rot="10800000">
            <a:off x="3197550" y="3052175"/>
            <a:ext cx="13140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6" name="Google Shape;576;p63"/>
          <p:cNvSpPr txBox="1"/>
          <p:nvPr/>
        </p:nvSpPr>
        <p:spPr>
          <a:xfrm>
            <a:off x="1102175" y="3076375"/>
            <a:ext cx="55815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 “safe time period” for Bob to send coins,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to claim coins from Alice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 “griefer / malice receiver” can hold up the coins for a sufficiently long time. 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Longer the route - the bigger delay required for the sender!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Can we do better?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8725" y="-78825"/>
            <a:ext cx="9403776" cy="62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592" name="Google Shape;5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6599" cy="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0150" y="3132050"/>
            <a:ext cx="11880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746" y="2882650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6"/>
          <p:cNvSpPr txBox="1"/>
          <p:nvPr/>
        </p:nvSpPr>
        <p:spPr>
          <a:xfrm>
            <a:off x="5217650" y="4359000"/>
            <a:ext cx="3919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Preimage Manager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Contract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596" name="Google Shape;596;p66"/>
          <p:cNvSpPr/>
          <p:nvPr/>
        </p:nvSpPr>
        <p:spPr>
          <a:xfrm>
            <a:off x="692375" y="1307075"/>
            <a:ext cx="3780000" cy="2292300"/>
          </a:xfrm>
          <a:prstGeom prst="wedgeRectCallout">
            <a:avLst>
              <a:gd fmla="val 115417" name="adj1"/>
              <a:gd fmla="val 44314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Hey Payment Network Users!</a:t>
            </a:r>
            <a:br>
              <a:rPr lang="en-GB"/>
            </a:br>
            <a:br>
              <a:rPr lang="en-GB"/>
            </a:br>
            <a:r>
              <a:rPr lang="en-GB"/>
              <a:t>I’ll maintain a record a timestamp for every pre-image I receive!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Hash -&gt; preimage, timestamp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0" y="0"/>
            <a:ext cx="911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Cryptocurrencies do not scale.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650" y="890225"/>
            <a:ext cx="2511175" cy="25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525" y="682225"/>
            <a:ext cx="3903051" cy="27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/>
        </p:nvSpPr>
        <p:spPr>
          <a:xfrm>
            <a:off x="4991100" y="4891800"/>
            <a:ext cx="41529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https://github.com/stonecoldpat/anonymousvoting</a:t>
            </a:r>
            <a:endParaRPr/>
          </a:p>
        </p:txBody>
      </p:sp>
      <p:sp>
        <p:nvSpPr>
          <p:cNvPr id="165" name="Google Shape;165;p31"/>
          <p:cNvSpPr txBox="1"/>
          <p:nvPr/>
        </p:nvSpPr>
        <p:spPr>
          <a:xfrm>
            <a:off x="832175" y="3467050"/>
            <a:ext cx="30000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7 tps (sort of)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1 MB blocks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4980475" y="3467050"/>
            <a:ext cx="30000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12 tps </a:t>
            </a:r>
            <a:r>
              <a:rPr lang="en-GB" sz="1800">
                <a:solidFill>
                  <a:schemeClr val="dk1"/>
                </a:solidFill>
              </a:rPr>
              <a:t>(sort of)</a:t>
            </a:r>
            <a:br>
              <a:rPr lang="en-GB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Complexity of transaction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pic>
        <p:nvPicPr>
          <p:cNvPr id="602" name="Google Shape;6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6599" cy="8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0150" y="3132050"/>
            <a:ext cx="1188000" cy="14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6746" y="2882650"/>
            <a:ext cx="548425" cy="4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7"/>
          <p:cNvSpPr txBox="1"/>
          <p:nvPr/>
        </p:nvSpPr>
        <p:spPr>
          <a:xfrm>
            <a:off x="5217650" y="4359000"/>
            <a:ext cx="39198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Preimage Manager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Contract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606" name="Google Shape;606;p67"/>
          <p:cNvSpPr/>
          <p:nvPr/>
        </p:nvSpPr>
        <p:spPr>
          <a:xfrm>
            <a:off x="692375" y="1307075"/>
            <a:ext cx="3780000" cy="2292300"/>
          </a:xfrm>
          <a:prstGeom prst="wedgeRectCallout">
            <a:avLst>
              <a:gd fmla="val 115417" name="adj1"/>
              <a:gd fmla="val 44314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Hey Payment Network Users!</a:t>
            </a:r>
            <a:br>
              <a:rPr lang="en-GB"/>
            </a:br>
            <a:br>
              <a:rPr lang="en-GB"/>
            </a:br>
            <a:r>
              <a:rPr lang="en-GB"/>
              <a:t>I’ll maintain a record a timestamp for every pre-image I receive!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Hash -&gt; preimage, timestamp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07" name="Google Shape;607;p67"/>
          <p:cNvSpPr txBox="1"/>
          <p:nvPr/>
        </p:nvSpPr>
        <p:spPr>
          <a:xfrm>
            <a:off x="0" y="3893100"/>
            <a:ext cx="5933100" cy="1250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Only two functions!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b="1" lang="en-GB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wasPreimageRevealedBy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(T, h):   </a:t>
            </a:r>
            <a:r>
              <a:rPr lang="en-GB"/>
              <a:t>returns bool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b="1" lang="en-GB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submitPreimage</a:t>
            </a: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(x):</a:t>
            </a:r>
            <a:r>
              <a:rPr lang="en-GB"/>
              <a:t>                     records h(x) =&gt; now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sp>
        <p:nvSpPr>
          <p:cNvPr id="613" name="Google Shape;613;p68"/>
          <p:cNvSpPr txBox="1"/>
          <p:nvPr/>
        </p:nvSpPr>
        <p:spPr>
          <a:xfrm>
            <a:off x="284475" y="2745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Conditional Transfer: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Bob, you can claim these coins if the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pre-image of h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stored in the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PreimageManager </a:t>
            </a: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 T”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denote the manager as “M” for above cute picture. </a:t>
            </a: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614" name="Google Shape;61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276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615" name="Google Shape;61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2942" y="1636142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68"/>
          <p:cNvCxnSpPr/>
          <p:nvPr/>
        </p:nvCxnSpPr>
        <p:spPr>
          <a:xfrm>
            <a:off x="3890463" y="2070125"/>
            <a:ext cx="1283700" cy="28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17" name="Google Shape;617;p68"/>
          <p:cNvSpPr txBox="1"/>
          <p:nvPr/>
        </p:nvSpPr>
        <p:spPr>
          <a:xfrm>
            <a:off x="3410613" y="10035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T, M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8" name="Google Shape;61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06599" cy="8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Synchronise all channels on a single payment!</a:t>
            </a:r>
            <a:endParaRPr b="1" sz="2400"/>
          </a:p>
        </p:txBody>
      </p:sp>
      <p:sp>
        <p:nvSpPr>
          <p:cNvPr id="624" name="Google Shape;624;p69"/>
          <p:cNvSpPr txBox="1"/>
          <p:nvPr/>
        </p:nvSpPr>
        <p:spPr>
          <a:xfrm>
            <a:off x="284475" y="2745000"/>
            <a:ext cx="86931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case: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dispute in one channel is a global event and automatically confirms the conditional transfer throughout the route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represents the largest“safe time period” along the route. 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faos.imageg.net/graphics/product_images/pTRU1-11053905dt.jpg" id="625" name="Google Shape;62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6513" y="16378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626" name="Google Shape;62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6180" y="1636142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69"/>
          <p:cNvCxnSpPr/>
          <p:nvPr/>
        </p:nvCxnSpPr>
        <p:spPr>
          <a:xfrm>
            <a:off x="2133700" y="2070125"/>
            <a:ext cx="1283700" cy="28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628" name="Google Shape;628;p69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077350" y="159657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9"/>
          <p:cNvPicPr preferRelativeResize="0"/>
          <p:nvPr/>
        </p:nvPicPr>
        <p:blipFill rotWithShape="1">
          <a:blip r:embed="rId6">
            <a:alphaModFix/>
          </a:blip>
          <a:srcRect b="16908" l="29716" r="24600" t="17172"/>
          <a:stretch/>
        </p:blipFill>
        <p:spPr>
          <a:xfrm>
            <a:off x="5257300" y="1596575"/>
            <a:ext cx="795350" cy="99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69"/>
          <p:cNvCxnSpPr/>
          <p:nvPr/>
        </p:nvCxnSpPr>
        <p:spPr>
          <a:xfrm>
            <a:off x="42814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631" name="Google Shape;631;p69"/>
          <p:cNvCxnSpPr/>
          <p:nvPr/>
        </p:nvCxnSpPr>
        <p:spPr>
          <a:xfrm>
            <a:off x="6002551" y="2064290"/>
            <a:ext cx="927000" cy="7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632" name="Google Shape;632;p69"/>
          <p:cNvSpPr txBox="1"/>
          <p:nvPr/>
        </p:nvSpPr>
        <p:spPr>
          <a:xfrm>
            <a:off x="1653850" y="10035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 T, M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69"/>
          <p:cNvSpPr txBox="1"/>
          <p:nvPr/>
        </p:nvSpPr>
        <p:spPr>
          <a:xfrm>
            <a:off x="366172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h,T,M 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69"/>
          <p:cNvSpPr txBox="1"/>
          <p:nvPr/>
        </p:nvSpPr>
        <p:spPr>
          <a:xfrm>
            <a:off x="5360475" y="1030000"/>
            <a:ext cx="20910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h,T,M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5" name="Google Shape;63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1206599" cy="8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Preimage Manager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000"/>
              <a:t>Good, Bad And the Ugly</a:t>
            </a:r>
            <a:endParaRPr i="1" sz="3000"/>
          </a:p>
        </p:txBody>
      </p:sp>
      <p:sp>
        <p:nvSpPr>
          <p:cNvPr id="641" name="Google Shape;641;p70"/>
          <p:cNvSpPr txBox="1"/>
          <p:nvPr>
            <p:ph idx="1" type="body"/>
          </p:nvPr>
        </p:nvSpPr>
        <p:spPr>
          <a:xfrm>
            <a:off x="457200" y="1352550"/>
            <a:ext cx="8229600" cy="33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Constant time routing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GB" sz="1800"/>
              <a:t>Reduces “worst-case” in a payment network against a malice griefer</a:t>
            </a:r>
            <a:endParaRPr sz="1800"/>
          </a:p>
          <a:p>
            <a:pPr indent="0" lvl="0" marL="4572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Conceptually simple, the “global” condition could also be used for other purposes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GB" sz="1800"/>
              <a:t>Maybe a hard-fork oracle? Or Virtual Channels? </a:t>
            </a:r>
            <a:endParaRPr sz="1800"/>
          </a:p>
          <a:p>
            <a:pPr indent="0" lvl="0" marL="457200" rt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If all channels dispute on-chain, doesn’t protect privacy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GB" sz="1800"/>
              <a:t>Not compatible with Pedro’s Protocol</a:t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1"/>
          <p:cNvSpPr txBox="1"/>
          <p:nvPr>
            <p:ph type="title"/>
          </p:nvPr>
        </p:nvSpPr>
        <p:spPr>
          <a:xfrm>
            <a:off x="311700" y="1342400"/>
            <a:ext cx="85206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Faster Routing is great… but is that it?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2"/>
          <p:cNvSpPr txBox="1"/>
          <p:nvPr>
            <p:ph type="title"/>
          </p:nvPr>
        </p:nvSpPr>
        <p:spPr>
          <a:xfrm>
            <a:off x="311700" y="1342400"/>
            <a:ext cx="85206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Faster Routing is great… but is that it?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No! 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There is a generic state channel construction to support a group of N parties! </a:t>
            </a:r>
            <a:endParaRPr sz="2400"/>
          </a:p>
        </p:txBody>
      </p:sp>
      <p:pic>
        <p:nvPicPr>
          <p:cNvPr id="652" name="Google Shape;65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700" y="3493200"/>
            <a:ext cx="1650300" cy="16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Every payment involves authorising a new “state”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58" name="Google Shape;65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There are several</a:t>
            </a:r>
            <a:r>
              <a:rPr b="1" lang="en-GB">
                <a:solidFill>
                  <a:srgbClr val="000000"/>
                </a:solidFill>
              </a:rPr>
              <a:t> “state replacement” </a:t>
            </a:r>
            <a:r>
              <a:rPr lang="en-GB">
                <a:solidFill>
                  <a:srgbClr val="000000"/>
                </a:solidFill>
              </a:rPr>
              <a:t>techniques: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en-GB">
                <a:solidFill>
                  <a:schemeClr val="dk1"/>
                </a:solidFill>
              </a:rPr>
              <a:t>Replace by Incentive (Spilman Channels)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Replace by Time Lock (Duplex Micropayment Channels)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Replace by Revocation (Lightning Channels)</a:t>
            </a:r>
            <a:endParaRPr b="1" i="1"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But… </a:t>
            </a:r>
            <a:r>
              <a:rPr b="1" lang="en-GB">
                <a:solidFill>
                  <a:srgbClr val="000000"/>
                </a:solidFill>
              </a:rPr>
              <a:t>problems emerge</a:t>
            </a:r>
            <a:r>
              <a:rPr lang="en-GB">
                <a:solidFill>
                  <a:srgbClr val="000000"/>
                </a:solidFill>
              </a:rPr>
              <a:t> due to Bitcoin’s scripting facility: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More than two parties is hard / awkward.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The “state” is restricted to the balance of both parties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Building anything else is exceedingly difficult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4350" y="1356525"/>
            <a:ext cx="4202849" cy="3009799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4"/>
          <p:cNvSpPr txBox="1"/>
          <p:nvPr/>
        </p:nvSpPr>
        <p:spPr>
          <a:xfrm>
            <a:off x="3838500" y="1321200"/>
            <a:ext cx="469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Ethereum</a:t>
            </a:r>
            <a:r>
              <a:rPr b="1" i="1" lang="en-GB" sz="1800">
                <a:solidFill>
                  <a:schemeClr val="dk1"/>
                </a:solidFill>
              </a:rPr>
              <a:t> to the </a:t>
            </a:r>
            <a:r>
              <a:rPr b="1" i="1" lang="en-GB" sz="1800">
                <a:solidFill>
                  <a:schemeClr val="dk1"/>
                </a:solidFill>
              </a:rPr>
              <a:t>rescue</a:t>
            </a:r>
            <a:r>
              <a:rPr b="1" i="1" lang="en-GB" sz="1800">
                <a:solidFill>
                  <a:schemeClr val="dk1"/>
                </a:solidFill>
              </a:rPr>
              <a:t>?</a:t>
            </a:r>
            <a:endParaRPr b="1" i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Can we do any better if the platform’s scripting language is more expressive?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Can we do better? </a:t>
            </a:r>
            <a:r>
              <a:rPr b="1" lang="en-GB" sz="2400"/>
              <a:t>Yes! </a:t>
            </a:r>
            <a:endParaRPr b="1" sz="2400"/>
          </a:p>
        </p:txBody>
      </p:sp>
      <p:sp>
        <p:nvSpPr>
          <p:cNvPr id="670" name="Google Shape;670;p75"/>
          <p:cNvSpPr/>
          <p:nvPr/>
        </p:nvSpPr>
        <p:spPr>
          <a:xfrm>
            <a:off x="6144304" y="1946050"/>
            <a:ext cx="24753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Safety *and* Liveness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Dispute process enforces a state transition and does not close the channel!</a:t>
            </a:r>
            <a:endParaRPr/>
          </a:p>
        </p:txBody>
      </p:sp>
      <p:sp>
        <p:nvSpPr>
          <p:cNvPr id="671" name="Google Shape;671;p75"/>
          <p:cNvSpPr/>
          <p:nvPr/>
        </p:nvSpPr>
        <p:spPr>
          <a:xfrm>
            <a:off x="3295504" y="1946050"/>
            <a:ext cx="24753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Issue Commands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All parties replicate each state transition before authorising the new state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72" name="Google Shape;672;p75"/>
          <p:cNvSpPr/>
          <p:nvPr/>
        </p:nvSpPr>
        <p:spPr>
          <a:xfrm>
            <a:off x="493129" y="1946050"/>
            <a:ext cx="24753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N Parties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All parties authorise every update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673" name="Google Shape;673;p75"/>
          <p:cNvSpPr txBox="1"/>
          <p:nvPr/>
        </p:nvSpPr>
        <p:spPr>
          <a:xfrm>
            <a:off x="0" y="4686800"/>
            <a:ext cx="4372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Sprites State Channel Construction: </a:t>
            </a:r>
            <a:r>
              <a:rPr lang="en-GB"/>
              <a:t>https://arxiv.org/abs/1702.05812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whole host of channel constructions!</a:t>
            </a:r>
            <a:endParaRPr/>
          </a:p>
        </p:txBody>
      </p:sp>
      <p:sp>
        <p:nvSpPr>
          <p:cNvPr id="679" name="Google Shape;679;p76"/>
          <p:cNvSpPr/>
          <p:nvPr/>
        </p:nvSpPr>
        <p:spPr>
          <a:xfrm>
            <a:off x="894080" y="7924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Spilman Payment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76"/>
          <p:cNvSpPr/>
          <p:nvPr/>
        </p:nvSpPr>
        <p:spPr>
          <a:xfrm>
            <a:off x="2753380" y="7924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Duplex Micropayment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76"/>
          <p:cNvSpPr/>
          <p:nvPr/>
        </p:nvSpPr>
        <p:spPr>
          <a:xfrm>
            <a:off x="4572005" y="7924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Lightning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76"/>
          <p:cNvSpPr/>
          <p:nvPr/>
        </p:nvSpPr>
        <p:spPr>
          <a:xfrm>
            <a:off x="6390630" y="7924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Raiden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76"/>
          <p:cNvSpPr/>
          <p:nvPr/>
        </p:nvSpPr>
        <p:spPr>
          <a:xfrm>
            <a:off x="1762780" y="2178304"/>
            <a:ext cx="1671600" cy="1144500"/>
          </a:xfrm>
          <a:prstGeom prst="rect">
            <a:avLst/>
          </a:prstGeom>
          <a:solidFill>
            <a:srgbClr val="D9EAD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Sprites Channels (now!)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6"/>
          <p:cNvSpPr/>
          <p:nvPr/>
        </p:nvSpPr>
        <p:spPr>
          <a:xfrm>
            <a:off x="3581405" y="2178304"/>
            <a:ext cx="1671600" cy="1144500"/>
          </a:xfrm>
          <a:prstGeom prst="rect">
            <a:avLst/>
          </a:prstGeom>
          <a:solidFill>
            <a:srgbClr val="D9EAD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Perun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6"/>
          <p:cNvSpPr/>
          <p:nvPr/>
        </p:nvSpPr>
        <p:spPr>
          <a:xfrm>
            <a:off x="5400030" y="2178304"/>
            <a:ext cx="1671600" cy="1144500"/>
          </a:xfrm>
          <a:prstGeom prst="rect">
            <a:avLst/>
          </a:prstGeom>
          <a:solidFill>
            <a:srgbClr val="D9EAD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Counterfactual 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/>
        </p:nvSpPr>
        <p:spPr>
          <a:xfrm>
            <a:off x="0" y="0"/>
            <a:ext cx="911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In fact; Ethereum really doesn’t scale!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525" y="682225"/>
            <a:ext cx="3903051" cy="27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2"/>
          <p:cNvSpPr txBox="1"/>
          <p:nvPr/>
        </p:nvSpPr>
        <p:spPr>
          <a:xfrm>
            <a:off x="695425" y="3542350"/>
            <a:ext cx="41529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https://github.com/stonecoldpat/anonymousvoting</a:t>
            </a:r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4980475" y="3467050"/>
            <a:ext cx="3000000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12 tps (sort of)</a:t>
            </a:r>
            <a:br>
              <a:rPr lang="en-GB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Complexity of transaction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155450" y="1165775"/>
            <a:ext cx="493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The Open Vote Network over Ethereum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Cryptographic protocol for privacy-preserving e-voting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El Gamal Encrypted Vote + One out of Two ZKP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3 votes every block (i.e. twelve seconds) congests entire network!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whole host of channel constructions!</a:t>
            </a:r>
            <a:endParaRPr/>
          </a:p>
        </p:txBody>
      </p:sp>
      <p:sp>
        <p:nvSpPr>
          <p:cNvPr id="691" name="Google Shape;691;p77"/>
          <p:cNvSpPr/>
          <p:nvPr/>
        </p:nvSpPr>
        <p:spPr>
          <a:xfrm>
            <a:off x="894080" y="7924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Spilman Payment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77"/>
          <p:cNvSpPr/>
          <p:nvPr/>
        </p:nvSpPr>
        <p:spPr>
          <a:xfrm>
            <a:off x="2753380" y="7924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Duplex Micropayment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77"/>
          <p:cNvSpPr/>
          <p:nvPr/>
        </p:nvSpPr>
        <p:spPr>
          <a:xfrm>
            <a:off x="4572005" y="7924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Lightning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77"/>
          <p:cNvSpPr/>
          <p:nvPr/>
        </p:nvSpPr>
        <p:spPr>
          <a:xfrm>
            <a:off x="6390630" y="792479"/>
            <a:ext cx="1671600" cy="11445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Raiden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77"/>
          <p:cNvSpPr/>
          <p:nvPr/>
        </p:nvSpPr>
        <p:spPr>
          <a:xfrm>
            <a:off x="1762780" y="2178304"/>
            <a:ext cx="1671600" cy="1144500"/>
          </a:xfrm>
          <a:prstGeom prst="rect">
            <a:avLst/>
          </a:prstGeom>
          <a:solidFill>
            <a:srgbClr val="D9EAD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Sprites Channels (now!)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77"/>
          <p:cNvSpPr/>
          <p:nvPr/>
        </p:nvSpPr>
        <p:spPr>
          <a:xfrm>
            <a:off x="3581405" y="2178304"/>
            <a:ext cx="1671600" cy="1144500"/>
          </a:xfrm>
          <a:prstGeom prst="rect">
            <a:avLst/>
          </a:prstGeom>
          <a:solidFill>
            <a:srgbClr val="D9EAD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Perun Channels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77"/>
          <p:cNvSpPr/>
          <p:nvPr/>
        </p:nvSpPr>
        <p:spPr>
          <a:xfrm>
            <a:off x="5400030" y="2178304"/>
            <a:ext cx="1671600" cy="1144500"/>
          </a:xfrm>
          <a:prstGeom prst="rect">
            <a:avLst/>
          </a:prstGeom>
          <a:solidFill>
            <a:srgbClr val="D9EAD3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Counterfactual 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8" name="Google Shape;698;p77"/>
          <p:cNvCxnSpPr/>
          <p:nvPr/>
        </p:nvCxnSpPr>
        <p:spPr>
          <a:xfrm>
            <a:off x="1921750" y="3553825"/>
            <a:ext cx="0" cy="2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77"/>
          <p:cNvCxnSpPr/>
          <p:nvPr/>
        </p:nvCxnSpPr>
        <p:spPr>
          <a:xfrm>
            <a:off x="6897150" y="3564125"/>
            <a:ext cx="0" cy="2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0" name="Google Shape;700;p77"/>
          <p:cNvCxnSpPr/>
          <p:nvPr/>
        </p:nvCxnSpPr>
        <p:spPr>
          <a:xfrm>
            <a:off x="1937250" y="3808225"/>
            <a:ext cx="49599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1" name="Google Shape;701;p77"/>
          <p:cNvSpPr txBox="1"/>
          <p:nvPr/>
        </p:nvSpPr>
        <p:spPr>
          <a:xfrm>
            <a:off x="487500" y="3721875"/>
            <a:ext cx="7779000" cy="13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bootcamp project will try to combine all three into an awesome dispute process!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I’ll explain at the end! Eppp!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3000"/>
              <a:t>A Trusted Third Party with Public State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" name="Google Shape;70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7" y="1827312"/>
            <a:ext cx="2378100" cy="28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8"/>
          <p:cNvSpPr txBox="1"/>
          <p:nvPr/>
        </p:nvSpPr>
        <p:spPr>
          <a:xfrm>
            <a:off x="3674900" y="1063375"/>
            <a:ext cx="52014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promise you the following: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will never modify or change your code.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will always run the code you tell me too (assuming the code itself allows me!).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will never let code execution “stop half way” it is ALL or NOTHING with me.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like to gossip and I can’t keep secrets - Everything you tell me will be public knowledge.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78"/>
          <p:cNvSpPr txBox="1"/>
          <p:nvPr/>
        </p:nvSpPr>
        <p:spPr>
          <a:xfrm>
            <a:off x="216650" y="1396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Hey, I’m a smart contract.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9"/>
          <p:cNvSpPr txBox="1"/>
          <p:nvPr>
            <p:ph type="title"/>
          </p:nvPr>
        </p:nvSpPr>
        <p:spPr>
          <a:xfrm>
            <a:off x="311700" y="826625"/>
            <a:ext cx="8520600" cy="3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State Replacement Technique </a:t>
            </a:r>
            <a:endParaRPr/>
          </a:p>
        </p:txBody>
      </p:sp>
      <p:pic>
        <p:nvPicPr>
          <p:cNvPr id="715" name="Google Shape;71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975" y="3089650"/>
            <a:ext cx="1188000" cy="14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9"/>
          <p:cNvSpPr txBox="1"/>
          <p:nvPr/>
        </p:nvSpPr>
        <p:spPr>
          <a:xfrm>
            <a:off x="3514100" y="4514088"/>
            <a:ext cx="1507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Contract</a:t>
            </a:r>
            <a:endParaRPr/>
          </a:p>
        </p:txBody>
      </p:sp>
      <p:pic>
        <p:nvPicPr>
          <p:cNvPr id="717" name="Google Shape;71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571" y="2840250"/>
            <a:ext cx="548425" cy="4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7166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Replace by Monotonic Counter (or Version)</a:t>
            </a:r>
            <a:endParaRPr b="1" sz="2400"/>
          </a:p>
        </p:txBody>
      </p:sp>
      <p:sp>
        <p:nvSpPr>
          <p:cNvPr id="724" name="Google Shape;724;p80"/>
          <p:cNvSpPr txBox="1"/>
          <p:nvPr/>
        </p:nvSpPr>
        <p:spPr>
          <a:xfrm>
            <a:off x="2196600" y="1063375"/>
            <a:ext cx="4599600" cy="22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 Counter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new update increments a counter and requires all parties to sign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80"/>
          <p:cNvSpPr/>
          <p:nvPr/>
        </p:nvSpPr>
        <p:spPr>
          <a:xfrm>
            <a:off x="0" y="3702300"/>
            <a:ext cx="2288400" cy="144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0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1 ETH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descr="http://faos.imageg.net/graphics/product_images/pTRU1-11053905dt.jpg" id="726" name="Google Shape;72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351" y="2259598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727" name="Google Shape;727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3005" y="2292117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80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5511675" y="2139525"/>
            <a:ext cx="637332" cy="9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7166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Replace by Monotonic Counter (or Version)</a:t>
            </a:r>
            <a:endParaRPr b="1" sz="2400"/>
          </a:p>
        </p:txBody>
      </p:sp>
      <p:sp>
        <p:nvSpPr>
          <p:cNvPr id="735" name="Google Shape;735;p81"/>
          <p:cNvSpPr txBox="1"/>
          <p:nvPr/>
        </p:nvSpPr>
        <p:spPr>
          <a:xfrm>
            <a:off x="2196600" y="1063375"/>
            <a:ext cx="4599600" cy="22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 Counter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new update increments a counter and requires all parties to sign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1"/>
          <p:cNvSpPr/>
          <p:nvPr/>
        </p:nvSpPr>
        <p:spPr>
          <a:xfrm>
            <a:off x="0" y="3702300"/>
            <a:ext cx="2288400" cy="144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0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37" name="Google Shape;737;p81"/>
          <p:cNvSpPr/>
          <p:nvPr/>
        </p:nvSpPr>
        <p:spPr>
          <a:xfrm>
            <a:off x="22884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1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0.9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1.1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descr="http://faos.imageg.net/graphics/product_images/pTRU1-11053905dt.jpg" id="738" name="Google Shape;73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8351" y="2259598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739" name="Google Shape;739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3005" y="2292117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81"/>
          <p:cNvPicPr preferRelativeResize="0"/>
          <p:nvPr/>
        </p:nvPicPr>
        <p:blipFill rotWithShape="1">
          <a:blip r:embed="rId6">
            <a:alphaModFix/>
          </a:blip>
          <a:srcRect b="0" l="31931" r="32082" t="0"/>
          <a:stretch/>
        </p:blipFill>
        <p:spPr>
          <a:xfrm>
            <a:off x="5511675" y="2139525"/>
            <a:ext cx="637332" cy="9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7166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Replace by Monotonic Counter (or Version)</a:t>
            </a:r>
            <a:endParaRPr b="1" sz="2400"/>
          </a:p>
        </p:txBody>
      </p:sp>
      <p:sp>
        <p:nvSpPr>
          <p:cNvPr id="747" name="Google Shape;747;p82"/>
          <p:cNvSpPr txBox="1"/>
          <p:nvPr/>
        </p:nvSpPr>
        <p:spPr>
          <a:xfrm>
            <a:off x="2196600" y="1063375"/>
            <a:ext cx="4599600" cy="22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 Counter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new update increments a counter and requires all parties to sign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82"/>
          <p:cNvSpPr/>
          <p:nvPr/>
        </p:nvSpPr>
        <p:spPr>
          <a:xfrm>
            <a:off x="0" y="3702300"/>
            <a:ext cx="2288400" cy="144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0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49" name="Google Shape;749;p82"/>
          <p:cNvSpPr/>
          <p:nvPr/>
        </p:nvSpPr>
        <p:spPr>
          <a:xfrm>
            <a:off x="22884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1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0.9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1.1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750" name="Google Shape;75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5775" y="3156227"/>
            <a:ext cx="400125" cy="2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9638" y="3156224"/>
            <a:ext cx="513526" cy="24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752" name="Google Shape;752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8351" y="2259598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753" name="Google Shape;753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3005" y="2292117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2"/>
          <p:cNvPicPr preferRelativeResize="0"/>
          <p:nvPr/>
        </p:nvPicPr>
        <p:blipFill rotWithShape="1">
          <a:blip r:embed="rId8">
            <a:alphaModFix/>
          </a:blip>
          <a:srcRect b="0" l="31931" r="32082" t="0"/>
          <a:stretch/>
        </p:blipFill>
        <p:spPr>
          <a:xfrm>
            <a:off x="5511675" y="213952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6374" y="3156225"/>
            <a:ext cx="914800" cy="3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7166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Replace by Monotonic Counter (or Version)</a:t>
            </a:r>
            <a:endParaRPr b="1" sz="2400"/>
          </a:p>
        </p:txBody>
      </p:sp>
      <p:sp>
        <p:nvSpPr>
          <p:cNvPr id="762" name="Google Shape;762;p83"/>
          <p:cNvSpPr txBox="1"/>
          <p:nvPr/>
        </p:nvSpPr>
        <p:spPr>
          <a:xfrm>
            <a:off x="2196600" y="1063375"/>
            <a:ext cx="4599600" cy="22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 Counter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new update increments a counter and requires all parties to sign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83"/>
          <p:cNvSpPr/>
          <p:nvPr/>
        </p:nvSpPr>
        <p:spPr>
          <a:xfrm>
            <a:off x="0" y="3702300"/>
            <a:ext cx="2288400" cy="144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0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64" name="Google Shape;764;p83"/>
          <p:cNvSpPr/>
          <p:nvPr/>
        </p:nvSpPr>
        <p:spPr>
          <a:xfrm>
            <a:off x="22884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1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0.9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1.1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765" name="Google Shape;76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100" y="3495052"/>
            <a:ext cx="400125" cy="2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863" y="3936499"/>
            <a:ext cx="513526" cy="24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767" name="Google Shape;767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8351" y="2259598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768" name="Google Shape;768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3005" y="2292117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3"/>
          <p:cNvPicPr preferRelativeResize="0"/>
          <p:nvPr/>
        </p:nvPicPr>
        <p:blipFill rotWithShape="1">
          <a:blip r:embed="rId8">
            <a:alphaModFix/>
          </a:blip>
          <a:srcRect b="0" l="31931" r="32082" t="0"/>
          <a:stretch/>
        </p:blipFill>
        <p:spPr>
          <a:xfrm>
            <a:off x="5511675" y="213952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43774" y="4099075"/>
            <a:ext cx="914800" cy="3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7166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Replace by Monotonic Counter (or Version)</a:t>
            </a:r>
            <a:endParaRPr b="1" sz="2400"/>
          </a:p>
        </p:txBody>
      </p:sp>
      <p:sp>
        <p:nvSpPr>
          <p:cNvPr id="777" name="Google Shape;777;p84"/>
          <p:cNvSpPr txBox="1"/>
          <p:nvPr/>
        </p:nvSpPr>
        <p:spPr>
          <a:xfrm>
            <a:off x="2196600" y="1063375"/>
            <a:ext cx="4599600" cy="22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 Counter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new update increments a counter and requires all parties to sign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84"/>
          <p:cNvSpPr/>
          <p:nvPr/>
        </p:nvSpPr>
        <p:spPr>
          <a:xfrm>
            <a:off x="0" y="3702300"/>
            <a:ext cx="2288400" cy="144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0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79" name="Google Shape;779;p84"/>
          <p:cNvSpPr/>
          <p:nvPr/>
        </p:nvSpPr>
        <p:spPr>
          <a:xfrm>
            <a:off x="22884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1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0.9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1.1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780" name="Google Shape;78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275" y="3802452"/>
            <a:ext cx="400125" cy="2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263" y="4302787"/>
            <a:ext cx="513526" cy="24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782" name="Google Shape;782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8351" y="2259598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783" name="Google Shape;783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3005" y="2292117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4"/>
          <p:cNvPicPr preferRelativeResize="0"/>
          <p:nvPr/>
        </p:nvPicPr>
        <p:blipFill rotWithShape="1">
          <a:blip r:embed="rId8">
            <a:alphaModFix/>
          </a:blip>
          <a:srcRect b="0" l="31931" r="32082" t="0"/>
          <a:stretch/>
        </p:blipFill>
        <p:spPr>
          <a:xfrm>
            <a:off x="5511675" y="213952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2237" y="4746700"/>
            <a:ext cx="462200" cy="171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6" name="Google Shape;786;p84"/>
          <p:cNvCxnSpPr/>
          <p:nvPr/>
        </p:nvCxnSpPr>
        <p:spPr>
          <a:xfrm>
            <a:off x="519205" y="3700650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84"/>
          <p:cNvCxnSpPr/>
          <p:nvPr/>
        </p:nvCxnSpPr>
        <p:spPr>
          <a:xfrm flipH="1">
            <a:off x="500845" y="3700650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7166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Replace by Monotonic Counter (or Version)</a:t>
            </a:r>
            <a:endParaRPr b="1" sz="2400"/>
          </a:p>
        </p:txBody>
      </p:sp>
      <p:sp>
        <p:nvSpPr>
          <p:cNvPr id="794" name="Google Shape;794;p85"/>
          <p:cNvSpPr txBox="1"/>
          <p:nvPr/>
        </p:nvSpPr>
        <p:spPr>
          <a:xfrm>
            <a:off x="2196600" y="1063375"/>
            <a:ext cx="4599600" cy="22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 Counter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new update increments a counter and requires all parties to sign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85"/>
          <p:cNvSpPr/>
          <p:nvPr/>
        </p:nvSpPr>
        <p:spPr>
          <a:xfrm>
            <a:off x="0" y="3702300"/>
            <a:ext cx="2288400" cy="144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0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96" name="Google Shape;796;p85"/>
          <p:cNvSpPr/>
          <p:nvPr/>
        </p:nvSpPr>
        <p:spPr>
          <a:xfrm>
            <a:off x="22884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1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0.9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1.1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797" name="Google Shape;79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275" y="3802452"/>
            <a:ext cx="400125" cy="2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263" y="4302787"/>
            <a:ext cx="513526" cy="24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799" name="Google Shape;799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8351" y="2259598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800" name="Google Shape;800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3005" y="2292117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5"/>
          <p:cNvPicPr preferRelativeResize="0"/>
          <p:nvPr/>
        </p:nvPicPr>
        <p:blipFill rotWithShape="1">
          <a:blip r:embed="rId8">
            <a:alphaModFix/>
          </a:blip>
          <a:srcRect b="0" l="31931" r="32082" t="0"/>
          <a:stretch/>
        </p:blipFill>
        <p:spPr>
          <a:xfrm>
            <a:off x="5511675" y="213952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2237" y="4746700"/>
            <a:ext cx="462200" cy="171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3" name="Google Shape;803;p85"/>
          <p:cNvCxnSpPr/>
          <p:nvPr/>
        </p:nvCxnSpPr>
        <p:spPr>
          <a:xfrm>
            <a:off x="519205" y="3700650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85"/>
          <p:cNvCxnSpPr/>
          <p:nvPr/>
        </p:nvCxnSpPr>
        <p:spPr>
          <a:xfrm flipH="1">
            <a:off x="500845" y="3700650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5" name="Google Shape;805;p85"/>
          <p:cNvSpPr/>
          <p:nvPr/>
        </p:nvSpPr>
        <p:spPr>
          <a:xfrm>
            <a:off x="45768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2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0.0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0.0</a:t>
            </a:r>
            <a:r>
              <a:rPr lang="en-GB" sz="1800"/>
              <a:t>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3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2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7166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Replace by Monotonic Counter (or Version)</a:t>
            </a:r>
            <a:endParaRPr b="1" sz="2400"/>
          </a:p>
        </p:txBody>
      </p:sp>
      <p:sp>
        <p:nvSpPr>
          <p:cNvPr id="812" name="Google Shape;812;p86"/>
          <p:cNvSpPr txBox="1"/>
          <p:nvPr/>
        </p:nvSpPr>
        <p:spPr>
          <a:xfrm>
            <a:off x="2196600" y="1063375"/>
            <a:ext cx="4599600" cy="22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 Counter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new update increments a counter and requires all parties to sign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86"/>
          <p:cNvSpPr/>
          <p:nvPr/>
        </p:nvSpPr>
        <p:spPr>
          <a:xfrm>
            <a:off x="0" y="3702300"/>
            <a:ext cx="2288400" cy="144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0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814" name="Google Shape;814;p86"/>
          <p:cNvSpPr/>
          <p:nvPr/>
        </p:nvSpPr>
        <p:spPr>
          <a:xfrm>
            <a:off x="22884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1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0.9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1.1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15" name="Google Shape;81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275" y="3802452"/>
            <a:ext cx="400125" cy="2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263" y="4302787"/>
            <a:ext cx="513526" cy="24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817" name="Google Shape;817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8351" y="2259598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818" name="Google Shape;818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23005" y="2292117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6"/>
          <p:cNvPicPr preferRelativeResize="0"/>
          <p:nvPr/>
        </p:nvPicPr>
        <p:blipFill rotWithShape="1">
          <a:blip r:embed="rId8">
            <a:alphaModFix/>
          </a:blip>
          <a:srcRect b="0" l="31931" r="32082" t="0"/>
          <a:stretch/>
        </p:blipFill>
        <p:spPr>
          <a:xfrm>
            <a:off x="5511675" y="2139525"/>
            <a:ext cx="637332" cy="9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32237" y="4746700"/>
            <a:ext cx="462200" cy="171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1" name="Google Shape;821;p86"/>
          <p:cNvCxnSpPr/>
          <p:nvPr/>
        </p:nvCxnSpPr>
        <p:spPr>
          <a:xfrm>
            <a:off x="519205" y="3700650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86"/>
          <p:cNvCxnSpPr/>
          <p:nvPr/>
        </p:nvCxnSpPr>
        <p:spPr>
          <a:xfrm flipH="1">
            <a:off x="500845" y="3700650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86"/>
          <p:cNvSpPr/>
          <p:nvPr/>
        </p:nvSpPr>
        <p:spPr>
          <a:xfrm>
            <a:off x="45768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2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0.0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0.0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3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2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24" name="Google Shape;82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675" y="3865177"/>
            <a:ext cx="400125" cy="2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663" y="4365512"/>
            <a:ext cx="513526" cy="2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1637" y="4809425"/>
            <a:ext cx="462200" cy="171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7" name="Google Shape;827;p86"/>
          <p:cNvCxnSpPr/>
          <p:nvPr/>
        </p:nvCxnSpPr>
        <p:spPr>
          <a:xfrm>
            <a:off x="2731455" y="3700638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86"/>
          <p:cNvCxnSpPr/>
          <p:nvPr/>
        </p:nvCxnSpPr>
        <p:spPr>
          <a:xfrm flipH="1">
            <a:off x="2713095" y="3700638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/>
        </p:nvSpPr>
        <p:spPr>
          <a:xfrm>
            <a:off x="0" y="0"/>
            <a:ext cx="9114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What is the problem?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199" y="1497725"/>
            <a:ext cx="1003224" cy="10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386" y="2500950"/>
            <a:ext cx="866850" cy="8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 txBox="1"/>
          <p:nvPr/>
        </p:nvSpPr>
        <p:spPr>
          <a:xfrm>
            <a:off x="4184550" y="1832125"/>
            <a:ext cx="5805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vs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311" y="2059750"/>
            <a:ext cx="866850" cy="8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601" y="1611175"/>
            <a:ext cx="1182550" cy="7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251" y="2558175"/>
            <a:ext cx="1182550" cy="7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1951" y="2558175"/>
            <a:ext cx="1182550" cy="7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/>
        </p:nvSpPr>
        <p:spPr>
          <a:xfrm>
            <a:off x="1994025" y="3679350"/>
            <a:ext cx="486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800">
                <a:solidFill>
                  <a:schemeClr val="dk1"/>
                </a:solidFill>
              </a:rPr>
              <a:t>“Decentralisation and Public Verifiability” </a:t>
            </a:r>
            <a:endParaRPr b="1" i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Large user-base vs Large set of validators </a:t>
            </a:r>
            <a:endParaRPr sz="1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0"/>
            <a:ext cx="716625" cy="5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000000"/>
                </a:solidFill>
              </a:rPr>
              <a:t>Replace by Monotonic Counter (or Version)</a:t>
            </a:r>
            <a:endParaRPr b="1" sz="2400"/>
          </a:p>
        </p:txBody>
      </p:sp>
      <p:sp>
        <p:nvSpPr>
          <p:cNvPr id="835" name="Google Shape;835;p87"/>
          <p:cNvSpPr/>
          <p:nvPr/>
        </p:nvSpPr>
        <p:spPr>
          <a:xfrm>
            <a:off x="0" y="3702300"/>
            <a:ext cx="2288400" cy="1441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0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Charlie: </a:t>
            </a:r>
            <a:r>
              <a:rPr lang="en-GB" sz="1800"/>
              <a:t>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836" name="Google Shape;836;p87"/>
          <p:cNvSpPr/>
          <p:nvPr/>
        </p:nvSpPr>
        <p:spPr>
          <a:xfrm>
            <a:off x="22884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1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0.9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1.1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1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37" name="Google Shape;83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3275" y="3802452"/>
            <a:ext cx="400125" cy="2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3263" y="4302787"/>
            <a:ext cx="513526" cy="2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2237" y="4746700"/>
            <a:ext cx="462200" cy="171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0" name="Google Shape;840;p87"/>
          <p:cNvCxnSpPr/>
          <p:nvPr/>
        </p:nvCxnSpPr>
        <p:spPr>
          <a:xfrm>
            <a:off x="519205" y="3700650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87"/>
          <p:cNvCxnSpPr/>
          <p:nvPr/>
        </p:nvCxnSpPr>
        <p:spPr>
          <a:xfrm flipH="1">
            <a:off x="500845" y="3700650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87"/>
          <p:cNvSpPr/>
          <p:nvPr/>
        </p:nvSpPr>
        <p:spPr>
          <a:xfrm>
            <a:off x="4576800" y="3702300"/>
            <a:ext cx="2288400" cy="144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2</a:t>
            </a:r>
            <a:endParaRPr b="1"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Alice: </a:t>
            </a:r>
            <a:r>
              <a:rPr lang="en-GB" sz="1800"/>
              <a:t>0.0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Bob: </a:t>
            </a:r>
            <a:r>
              <a:rPr lang="en-GB" sz="1800"/>
              <a:t>0.0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Charlie</a:t>
            </a:r>
            <a:r>
              <a:rPr lang="en-GB" sz="1800"/>
              <a:t>: 3 ETH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Counter:</a:t>
            </a:r>
            <a:r>
              <a:rPr lang="en-GB" sz="1800"/>
              <a:t> 2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43" name="Google Shape;84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675" y="3865177"/>
            <a:ext cx="400125" cy="29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663" y="4365512"/>
            <a:ext cx="513526" cy="2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1637" y="4809425"/>
            <a:ext cx="462200" cy="171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6" name="Google Shape;846;p87"/>
          <p:cNvCxnSpPr/>
          <p:nvPr/>
        </p:nvCxnSpPr>
        <p:spPr>
          <a:xfrm>
            <a:off x="2731455" y="3700638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87"/>
          <p:cNvCxnSpPr/>
          <p:nvPr/>
        </p:nvCxnSpPr>
        <p:spPr>
          <a:xfrm flipH="1">
            <a:off x="2713095" y="3700638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87"/>
          <p:cNvSpPr txBox="1"/>
          <p:nvPr/>
        </p:nvSpPr>
        <p:spPr>
          <a:xfrm>
            <a:off x="2196600" y="1063375"/>
            <a:ext cx="4599600" cy="28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 Counter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Every new update increments a counter and requires all parties to sign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 (or blockchain)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Accepts state with the largest counter as the “latest” state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8"/>
          <p:cNvSpPr txBox="1"/>
          <p:nvPr>
            <p:ph type="title"/>
          </p:nvPr>
        </p:nvSpPr>
        <p:spPr>
          <a:xfrm>
            <a:off x="311700" y="826625"/>
            <a:ext cx="8520600" cy="336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Fair Exchange of Signatures </a:t>
            </a:r>
            <a:endParaRPr b="1"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and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Self-enforcing state transitions</a:t>
            </a:r>
            <a:endParaRPr i="1"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9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1:</a:t>
            </a:r>
            <a:r>
              <a:rPr lang="en-GB" sz="2400"/>
              <a:t> Initiating State Transition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859" name="Google Shape;859;p89"/>
          <p:cNvSpPr txBox="1"/>
          <p:nvPr/>
        </p:nvSpPr>
        <p:spPr>
          <a:xfrm>
            <a:off x="0" y="646200"/>
            <a:ext cx="3555600" cy="332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One party initiates a new state transition: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860" name="Google Shape;86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861" name="Google Shape;861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9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89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64" name="Google Shape;864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65471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9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0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1:</a:t>
            </a:r>
            <a:r>
              <a:rPr lang="en-GB" sz="2400"/>
              <a:t> Initiating State Transition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873" name="Google Shape;873;p90"/>
          <p:cNvSpPr txBox="1"/>
          <p:nvPr/>
        </p:nvSpPr>
        <p:spPr>
          <a:xfrm>
            <a:off x="0" y="646200"/>
            <a:ext cx="3555600" cy="332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One party initiates a new state transition: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Select </a:t>
            </a:r>
            <a:r>
              <a:rPr lang="en-GB">
                <a:solidFill>
                  <a:schemeClr val="dk1"/>
                </a:solidFill>
              </a:rPr>
              <a:t>a command </a:t>
            </a:r>
            <a:r>
              <a:rPr b="1" lang="en-GB">
                <a:solidFill>
                  <a:schemeClr val="dk1"/>
                </a:solidFill>
              </a:rPr>
              <a:t>cmd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874" name="Google Shape;87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875" name="Google Shape;87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90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0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78" name="Google Shape;878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90"/>
          <p:cNvSpPr/>
          <p:nvPr/>
        </p:nvSpPr>
        <p:spPr>
          <a:xfrm>
            <a:off x="3952625" y="2514625"/>
            <a:ext cx="2288400" cy="39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Selects “Play Hand”</a:t>
            </a:r>
            <a:endParaRPr b="1"/>
          </a:p>
        </p:txBody>
      </p:sp>
      <p:sp>
        <p:nvSpPr>
          <p:cNvPr id="882" name="Google Shape;882;p90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1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1:</a:t>
            </a:r>
            <a:r>
              <a:rPr lang="en-GB" sz="2400"/>
              <a:t> Initiating State Transition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888" name="Google Shape;888;p91"/>
          <p:cNvSpPr txBox="1"/>
          <p:nvPr/>
        </p:nvSpPr>
        <p:spPr>
          <a:xfrm>
            <a:off x="0" y="646200"/>
            <a:ext cx="3555600" cy="332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One party initiates a new state transition: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Select </a:t>
            </a:r>
            <a:r>
              <a:rPr lang="en-GB">
                <a:solidFill>
                  <a:schemeClr val="dk1"/>
                </a:solidFill>
              </a:rPr>
              <a:t>a command </a:t>
            </a:r>
            <a:r>
              <a:rPr b="1" lang="en-GB">
                <a:solidFill>
                  <a:schemeClr val="dk1"/>
                </a:solidFill>
              </a:rPr>
              <a:t>cmd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</a:t>
            </a:r>
            <a:r>
              <a:rPr lang="en-GB">
                <a:solidFill>
                  <a:schemeClr val="dk1"/>
                </a:solidFill>
              </a:rPr>
              <a:t> new state as: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889" name="Google Shape;88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890" name="Google Shape;89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1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1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93" name="Google Shape;893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91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96" name="Google Shape;896;p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91"/>
          <p:cNvSpPr/>
          <p:nvPr/>
        </p:nvSpPr>
        <p:spPr>
          <a:xfrm>
            <a:off x="3952625" y="2514625"/>
            <a:ext cx="2288400" cy="39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Compute new state</a:t>
            </a:r>
            <a:endParaRPr b="1"/>
          </a:p>
        </p:txBody>
      </p:sp>
      <p:sp>
        <p:nvSpPr>
          <p:cNvPr id="898" name="Google Shape;898;p91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92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1:</a:t>
            </a:r>
            <a:r>
              <a:rPr lang="en-GB" sz="2400"/>
              <a:t> Initiating State Transition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904" name="Google Shape;904;p92"/>
          <p:cNvSpPr txBox="1"/>
          <p:nvPr/>
        </p:nvSpPr>
        <p:spPr>
          <a:xfrm>
            <a:off x="0" y="646200"/>
            <a:ext cx="3555600" cy="332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One party initiates a new state transition: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Select </a:t>
            </a:r>
            <a:r>
              <a:rPr lang="en-GB">
                <a:solidFill>
                  <a:schemeClr val="dk1"/>
                </a:solidFill>
              </a:rPr>
              <a:t>a command </a:t>
            </a:r>
            <a:r>
              <a:rPr b="1" lang="en-GB">
                <a:solidFill>
                  <a:schemeClr val="dk1"/>
                </a:solidFill>
              </a:rPr>
              <a:t>cmd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</a:t>
            </a:r>
            <a:r>
              <a:rPr lang="en-GB">
                <a:solidFill>
                  <a:schemeClr val="dk1"/>
                </a:solidFill>
              </a:rPr>
              <a:t> new state as: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Sign</a:t>
            </a:r>
            <a:r>
              <a:rPr lang="en-GB">
                <a:solidFill>
                  <a:schemeClr val="dk1"/>
                </a:solidFill>
              </a:rPr>
              <a:t> new 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Sign</a:t>
            </a:r>
            <a:r>
              <a:rPr lang="en-GB">
                <a:solidFill>
                  <a:schemeClr val="dk1"/>
                </a:solidFill>
              </a:rPr>
              <a:t> the cmd.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905" name="Google Shape;90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906" name="Google Shape;90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92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92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09" name="Google Shape;909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2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12" name="Google Shape;912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92"/>
          <p:cNvSpPr/>
          <p:nvPr/>
        </p:nvSpPr>
        <p:spPr>
          <a:xfrm>
            <a:off x="3952625" y="2514625"/>
            <a:ext cx="2288400" cy="39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Signs two messages!</a:t>
            </a:r>
            <a:endParaRPr b="1"/>
          </a:p>
        </p:txBody>
      </p:sp>
      <p:sp>
        <p:nvSpPr>
          <p:cNvPr id="914" name="Google Shape;914;p92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3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1:</a:t>
            </a:r>
            <a:r>
              <a:rPr lang="en-GB" sz="2400"/>
              <a:t> Initiating </a:t>
            </a:r>
            <a:r>
              <a:rPr lang="en-GB" sz="2400"/>
              <a:t>S</a:t>
            </a:r>
            <a:r>
              <a:rPr lang="en-GB" sz="2400"/>
              <a:t>tate Transition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920" name="Google Shape;920;p93"/>
          <p:cNvSpPr txBox="1"/>
          <p:nvPr/>
        </p:nvSpPr>
        <p:spPr>
          <a:xfrm>
            <a:off x="0" y="646200"/>
            <a:ext cx="3555600" cy="332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One party initiates a new state transition: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Select </a:t>
            </a:r>
            <a:r>
              <a:rPr lang="en-GB">
                <a:solidFill>
                  <a:schemeClr val="dk1"/>
                </a:solidFill>
              </a:rPr>
              <a:t>a command </a:t>
            </a:r>
            <a:r>
              <a:rPr b="1" lang="en-GB">
                <a:solidFill>
                  <a:schemeClr val="dk1"/>
                </a:solidFill>
              </a:rPr>
              <a:t>cmd</a:t>
            </a:r>
            <a:br>
              <a:rPr b="1"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</a:t>
            </a:r>
            <a:r>
              <a:rPr lang="en-GB">
                <a:solidFill>
                  <a:schemeClr val="dk1"/>
                </a:solidFill>
              </a:rPr>
              <a:t> new state as: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Sign</a:t>
            </a:r>
            <a:r>
              <a:rPr lang="en-GB">
                <a:solidFill>
                  <a:schemeClr val="dk1"/>
                </a:solidFill>
              </a:rPr>
              <a:t> new 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Sign</a:t>
            </a:r>
            <a:r>
              <a:rPr lang="en-GB">
                <a:solidFill>
                  <a:schemeClr val="dk1"/>
                </a:solidFill>
              </a:rPr>
              <a:t> the cmd.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Send all other parties the </a:t>
            </a:r>
            <a:r>
              <a:rPr b="1" lang="en-GB">
                <a:solidFill>
                  <a:schemeClr val="dk1"/>
                </a:solidFill>
              </a:rPr>
              <a:t>cmd</a:t>
            </a:r>
            <a:r>
              <a:rPr lang="en-GB">
                <a:solidFill>
                  <a:schemeClr val="dk1"/>
                </a:solidFill>
              </a:rPr>
              <a:t>, </a:t>
            </a:r>
            <a:r>
              <a:rPr b="1" lang="en-GB">
                <a:solidFill>
                  <a:schemeClr val="dk1"/>
                </a:solidFill>
              </a:rPr>
              <a:t>both signatures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new state</a:t>
            </a:r>
            <a:r>
              <a:rPr lang="en-GB">
                <a:solidFill>
                  <a:schemeClr val="dk1"/>
                </a:solidFill>
              </a:rPr>
              <a:t>. 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921" name="Google Shape;92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922" name="Google Shape;922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93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3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25" name="Google Shape;925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3"/>
          <p:cNvSpPr txBox="1"/>
          <p:nvPr/>
        </p:nvSpPr>
        <p:spPr>
          <a:xfrm rot="-1145596">
            <a:off x="4832429" y="2501732"/>
            <a:ext cx="2840356" cy="755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</a:t>
            </a:r>
            <a:r>
              <a:rPr b="1" lang="en-GB">
                <a:solidFill>
                  <a:schemeClr val="dk1"/>
                </a:solidFill>
              </a:rPr>
              <a:t>, cmd,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928" name="Google Shape;928;p93"/>
          <p:cNvCxnSpPr/>
          <p:nvPr/>
        </p:nvCxnSpPr>
        <p:spPr>
          <a:xfrm flipH="1" rot="10800000">
            <a:off x="5068188" y="2487165"/>
            <a:ext cx="2790000" cy="8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29" name="Google Shape;929;p93"/>
          <p:cNvCxnSpPr/>
          <p:nvPr/>
        </p:nvCxnSpPr>
        <p:spPr>
          <a:xfrm>
            <a:off x="5096375" y="3551850"/>
            <a:ext cx="2821200" cy="9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0" name="Google Shape;930;p93"/>
          <p:cNvSpPr txBox="1"/>
          <p:nvPr/>
        </p:nvSpPr>
        <p:spPr>
          <a:xfrm rot="1001363">
            <a:off x="5145035" y="3568359"/>
            <a:ext cx="2840348" cy="7557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</a:t>
            </a:r>
            <a:r>
              <a:rPr b="1" lang="en-GB">
                <a:solidFill>
                  <a:schemeClr val="dk1"/>
                </a:solidFill>
              </a:rPr>
              <a:t>, cmd,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31" name="Google Shape;931;p93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32" name="Google Shape;932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40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3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4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Step 2:</a:t>
            </a:r>
            <a:r>
              <a:rPr lang="en-GB" sz="2400"/>
              <a:t> Verifying and Authorising the New State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940" name="Google Shape;940;p94"/>
          <p:cNvSpPr txBox="1"/>
          <p:nvPr/>
        </p:nvSpPr>
        <p:spPr>
          <a:xfrm>
            <a:off x="0" y="646200"/>
            <a:ext cx="3555600" cy="332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parties verify the new state: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941" name="Google Shape;941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942" name="Google Shape;942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94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94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45" name="Google Shape;945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94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48" name="Google Shape;948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40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4"/>
          <p:cNvSpPr txBox="1"/>
          <p:nvPr/>
        </p:nvSpPr>
        <p:spPr>
          <a:xfrm rot="-663">
            <a:off x="7458187" y="1609349"/>
            <a:ext cx="1556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</a:t>
            </a:r>
            <a:r>
              <a:rPr b="1" lang="en-GB">
                <a:solidFill>
                  <a:schemeClr val="dk1"/>
                </a:solidFill>
              </a:rPr>
              <a:t>, cmd,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51" name="Google Shape;951;p94"/>
          <p:cNvSpPr txBox="1"/>
          <p:nvPr/>
        </p:nvSpPr>
        <p:spPr>
          <a:xfrm rot="-663">
            <a:off x="7458187" y="3610999"/>
            <a:ext cx="1556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</a:t>
            </a:r>
            <a:r>
              <a:rPr b="1" lang="en-GB">
                <a:solidFill>
                  <a:schemeClr val="dk1"/>
                </a:solidFill>
              </a:rPr>
              <a:t>, cmd,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52" name="Google Shape;952;p94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95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2:</a:t>
            </a:r>
            <a:r>
              <a:rPr lang="en-GB" sz="2400"/>
              <a:t> Verifying and Authorising the New State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958" name="Google Shape;958;p95"/>
          <p:cNvSpPr txBox="1"/>
          <p:nvPr/>
        </p:nvSpPr>
        <p:spPr>
          <a:xfrm>
            <a:off x="0" y="646200"/>
            <a:ext cx="3555600" cy="332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parties verify the new state: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</a:t>
            </a:r>
            <a:r>
              <a:rPr lang="en-GB">
                <a:solidFill>
                  <a:schemeClr val="dk1"/>
                </a:solidFill>
              </a:rPr>
              <a:t>signature for the new state and cmd</a:t>
            </a:r>
            <a:r>
              <a:rPr b="1"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959" name="Google Shape;95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960" name="Google Shape;960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95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5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63" name="Google Shape;963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95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66" name="Google Shape;966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40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95"/>
          <p:cNvSpPr/>
          <p:nvPr/>
        </p:nvSpPr>
        <p:spPr>
          <a:xfrm>
            <a:off x="6716125" y="1368550"/>
            <a:ext cx="2288400" cy="57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Verify signature for state + command</a:t>
            </a:r>
            <a:endParaRPr b="1"/>
          </a:p>
        </p:txBody>
      </p:sp>
      <p:sp>
        <p:nvSpPr>
          <p:cNvPr id="969" name="Google Shape;969;p95"/>
          <p:cNvSpPr/>
          <p:nvPr/>
        </p:nvSpPr>
        <p:spPr>
          <a:xfrm>
            <a:off x="6716125" y="3436850"/>
            <a:ext cx="2288400" cy="57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Verify signature for state + command</a:t>
            </a:r>
            <a:endParaRPr b="1"/>
          </a:p>
        </p:txBody>
      </p:sp>
      <p:sp>
        <p:nvSpPr>
          <p:cNvPr id="970" name="Google Shape;970;p95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6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2:</a:t>
            </a:r>
            <a:r>
              <a:rPr lang="en-GB" sz="2400"/>
              <a:t> Verifying and Authorising the New State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976" name="Google Shape;976;p96"/>
          <p:cNvSpPr txBox="1"/>
          <p:nvPr/>
        </p:nvSpPr>
        <p:spPr>
          <a:xfrm>
            <a:off x="0" y="646200"/>
            <a:ext cx="3555600" cy="332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parties verify the new state: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</a:t>
            </a:r>
            <a:r>
              <a:rPr lang="en-GB">
                <a:solidFill>
                  <a:schemeClr val="dk1"/>
                </a:solidFill>
              </a:rPr>
              <a:t>signature for the new state and cmd</a:t>
            </a:r>
            <a:r>
              <a:rPr b="1"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i+1 </a:t>
            </a:r>
            <a:r>
              <a:rPr lang="en-GB">
                <a:solidFill>
                  <a:schemeClr val="dk1"/>
                </a:solidFill>
              </a:rPr>
              <a:t>is the largest counter received so far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977" name="Google Shape;97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978" name="Google Shape;97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96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96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81" name="Google Shape;981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96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84" name="Google Shape;984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40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6"/>
          <p:cNvSpPr/>
          <p:nvPr/>
        </p:nvSpPr>
        <p:spPr>
          <a:xfrm>
            <a:off x="6716125" y="1368550"/>
            <a:ext cx="2288400" cy="57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Largest counter so far?</a:t>
            </a:r>
            <a:endParaRPr b="1"/>
          </a:p>
        </p:txBody>
      </p:sp>
      <p:sp>
        <p:nvSpPr>
          <p:cNvPr id="987" name="Google Shape;987;p96"/>
          <p:cNvSpPr/>
          <p:nvPr/>
        </p:nvSpPr>
        <p:spPr>
          <a:xfrm>
            <a:off x="6757775" y="3357875"/>
            <a:ext cx="2288400" cy="57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Largest counter so far?</a:t>
            </a:r>
            <a:endParaRPr b="1"/>
          </a:p>
        </p:txBody>
      </p:sp>
      <p:sp>
        <p:nvSpPr>
          <p:cNvPr id="988" name="Google Shape;988;p96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OK. How can we scale? </a:t>
            </a:r>
            <a:endParaRPr/>
          </a:p>
        </p:txBody>
      </p:sp>
      <p:sp>
        <p:nvSpPr>
          <p:cNvPr id="194" name="Google Shape;194;p34"/>
          <p:cNvSpPr/>
          <p:nvPr/>
        </p:nvSpPr>
        <p:spPr>
          <a:xfrm>
            <a:off x="6560363" y="1211975"/>
            <a:ext cx="1851300" cy="144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“Off-chain”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Local consensus amongst participants involved in application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95" name="Google Shape;195;p34"/>
          <p:cNvSpPr/>
          <p:nvPr/>
        </p:nvSpPr>
        <p:spPr>
          <a:xfrm>
            <a:off x="663963" y="1211975"/>
            <a:ext cx="18513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Centralised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“The chosen one” produces blocks and there is no competition! 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6" name="Google Shape;196;p34"/>
          <p:cNvSpPr/>
          <p:nvPr/>
        </p:nvSpPr>
        <p:spPr>
          <a:xfrm>
            <a:off x="2639913" y="1211975"/>
            <a:ext cx="18513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Tweak Consensus Protocol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DAG blockchain, etc.</a:t>
            </a:r>
            <a:endParaRPr/>
          </a:p>
        </p:txBody>
      </p:sp>
      <p:sp>
        <p:nvSpPr>
          <p:cNvPr id="197" name="Google Shape;197;p34"/>
          <p:cNvSpPr/>
          <p:nvPr/>
        </p:nvSpPr>
        <p:spPr>
          <a:xfrm>
            <a:off x="4398400" y="3151700"/>
            <a:ext cx="22731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Sidechain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Peg coins to “another” blockchain that is maintained by another group of maintainers. </a:t>
            </a:r>
            <a:endParaRPr/>
          </a:p>
        </p:txBody>
      </p:sp>
      <p:sp>
        <p:nvSpPr>
          <p:cNvPr id="198" name="Google Shape;198;p34"/>
          <p:cNvSpPr/>
          <p:nvPr/>
        </p:nvSpPr>
        <p:spPr>
          <a:xfrm>
            <a:off x="6754375" y="3151700"/>
            <a:ext cx="2135400" cy="14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Local Consensus (Channel)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All parties execute and authorise every update.</a:t>
            </a:r>
            <a:endParaRPr b="1"/>
          </a:p>
        </p:txBody>
      </p:sp>
      <p:cxnSp>
        <p:nvCxnSpPr>
          <p:cNvPr id="199" name="Google Shape;199;p34"/>
          <p:cNvCxnSpPr/>
          <p:nvPr/>
        </p:nvCxnSpPr>
        <p:spPr>
          <a:xfrm flipH="1">
            <a:off x="5921675" y="2643900"/>
            <a:ext cx="638700" cy="50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0" name="Google Shape;200;p34"/>
          <p:cNvCxnSpPr/>
          <p:nvPr/>
        </p:nvCxnSpPr>
        <p:spPr>
          <a:xfrm>
            <a:off x="7371175" y="2647800"/>
            <a:ext cx="538200" cy="50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1" name="Google Shape;201;p34"/>
          <p:cNvSpPr/>
          <p:nvPr/>
        </p:nvSpPr>
        <p:spPr>
          <a:xfrm>
            <a:off x="4615863" y="1211975"/>
            <a:ext cx="18513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Sharding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Distribute processing across several shards 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7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2:</a:t>
            </a:r>
            <a:r>
              <a:rPr lang="en-GB" sz="2400"/>
              <a:t> Verifying and Authorising the New State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994" name="Google Shape;994;p97"/>
          <p:cNvSpPr txBox="1"/>
          <p:nvPr/>
        </p:nvSpPr>
        <p:spPr>
          <a:xfrm>
            <a:off x="0" y="646200"/>
            <a:ext cx="3555600" cy="332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parties verify the new state: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</a:t>
            </a:r>
            <a:r>
              <a:rPr lang="en-GB">
                <a:solidFill>
                  <a:schemeClr val="dk1"/>
                </a:solidFill>
              </a:rPr>
              <a:t>signature for the new state and cmd</a:t>
            </a:r>
            <a:r>
              <a:rPr b="1"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i+1 </a:t>
            </a:r>
            <a:r>
              <a:rPr lang="en-GB">
                <a:solidFill>
                  <a:schemeClr val="dk1"/>
                </a:solidFill>
              </a:rPr>
              <a:t>is the largest counter received so far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</a:t>
            </a:r>
            <a:r>
              <a:rPr lang="en-GB">
                <a:solidFill>
                  <a:schemeClr val="dk1"/>
                </a:solidFill>
              </a:rPr>
              <a:t> state transition: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995" name="Google Shape;99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996" name="Google Shape;996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97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7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999" name="Google Shape;99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7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02" name="Google Shape;1002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40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9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7"/>
          <p:cNvSpPr/>
          <p:nvPr/>
        </p:nvSpPr>
        <p:spPr>
          <a:xfrm>
            <a:off x="6821800" y="1604300"/>
            <a:ext cx="2288400" cy="39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Compute new state</a:t>
            </a:r>
            <a:endParaRPr b="1"/>
          </a:p>
        </p:txBody>
      </p:sp>
      <p:sp>
        <p:nvSpPr>
          <p:cNvPr id="1005" name="Google Shape;1005;p97"/>
          <p:cNvSpPr/>
          <p:nvPr/>
        </p:nvSpPr>
        <p:spPr>
          <a:xfrm>
            <a:off x="6771000" y="3567300"/>
            <a:ext cx="2288400" cy="39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Compute new state</a:t>
            </a:r>
            <a:endParaRPr b="1"/>
          </a:p>
        </p:txBody>
      </p:sp>
      <p:sp>
        <p:nvSpPr>
          <p:cNvPr id="1006" name="Google Shape;1006;p97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8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2:</a:t>
            </a:r>
            <a:r>
              <a:rPr lang="en-GB" sz="2400"/>
              <a:t> Verifying and Authorising the New State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012" name="Google Shape;1012;p98"/>
          <p:cNvSpPr txBox="1"/>
          <p:nvPr/>
        </p:nvSpPr>
        <p:spPr>
          <a:xfrm>
            <a:off x="0" y="646200"/>
            <a:ext cx="3555600" cy="354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parties verify the new state: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</a:t>
            </a:r>
            <a:r>
              <a:rPr lang="en-GB">
                <a:solidFill>
                  <a:schemeClr val="dk1"/>
                </a:solidFill>
              </a:rPr>
              <a:t>signature for the new state and cmd</a:t>
            </a:r>
            <a:r>
              <a:rPr b="1"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i+1 </a:t>
            </a:r>
            <a:r>
              <a:rPr lang="en-GB">
                <a:solidFill>
                  <a:schemeClr val="dk1"/>
                </a:solidFill>
              </a:rPr>
              <a:t>is the largest counter received so far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</a:t>
            </a:r>
            <a:r>
              <a:rPr lang="en-GB">
                <a:solidFill>
                  <a:schemeClr val="dk1"/>
                </a:solidFill>
              </a:rPr>
              <a:t> state transition: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Verify 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 == 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013" name="Google Shape;101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014" name="Google Shape;101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98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8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17" name="Google Shape;1017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98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20" name="Google Shape;1020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40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98"/>
          <p:cNvSpPr/>
          <p:nvPr/>
        </p:nvSpPr>
        <p:spPr>
          <a:xfrm>
            <a:off x="6787275" y="3401150"/>
            <a:ext cx="2288400" cy="60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Compare computed state with signed state</a:t>
            </a:r>
            <a:endParaRPr b="1"/>
          </a:p>
        </p:txBody>
      </p:sp>
      <p:sp>
        <p:nvSpPr>
          <p:cNvPr id="1023" name="Google Shape;1023;p98"/>
          <p:cNvSpPr/>
          <p:nvPr/>
        </p:nvSpPr>
        <p:spPr>
          <a:xfrm>
            <a:off x="6771025" y="1500725"/>
            <a:ext cx="2288400" cy="60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Compare computed state with signed state</a:t>
            </a:r>
            <a:endParaRPr b="1"/>
          </a:p>
        </p:txBody>
      </p:sp>
      <p:sp>
        <p:nvSpPr>
          <p:cNvPr id="1024" name="Google Shape;1024;p98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9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2:</a:t>
            </a:r>
            <a:r>
              <a:rPr lang="en-GB" sz="2400"/>
              <a:t> Verifying and Authorising the New State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030" name="Google Shape;1030;p99"/>
          <p:cNvSpPr txBox="1"/>
          <p:nvPr/>
        </p:nvSpPr>
        <p:spPr>
          <a:xfrm>
            <a:off x="0" y="646200"/>
            <a:ext cx="3555600" cy="354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parties verify the new state: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</a:t>
            </a:r>
            <a:r>
              <a:rPr lang="en-GB">
                <a:solidFill>
                  <a:schemeClr val="dk1"/>
                </a:solidFill>
              </a:rPr>
              <a:t>signature for the new state and cmd</a:t>
            </a:r>
            <a:r>
              <a:rPr b="1"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i+1 </a:t>
            </a:r>
            <a:r>
              <a:rPr lang="en-GB">
                <a:solidFill>
                  <a:schemeClr val="dk1"/>
                </a:solidFill>
              </a:rPr>
              <a:t>is the largest counter received so far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</a:t>
            </a:r>
            <a:r>
              <a:rPr lang="en-GB">
                <a:solidFill>
                  <a:schemeClr val="dk1"/>
                </a:solidFill>
              </a:rPr>
              <a:t> state transition: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Verify </a:t>
            </a:r>
            <a:r>
              <a:rPr lang="en-GB">
                <a:solidFill>
                  <a:schemeClr val="dk1"/>
                </a:solidFill>
              </a:rPr>
              <a:t>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 == 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Sign</a:t>
            </a:r>
            <a:r>
              <a:rPr lang="en-GB">
                <a:solidFill>
                  <a:schemeClr val="dk1"/>
                </a:solidFill>
              </a:rPr>
              <a:t> 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and send all other parties </a:t>
            </a:r>
            <a:r>
              <a:rPr b="1" lang="en-GB">
                <a:solidFill>
                  <a:schemeClr val="dk1"/>
                </a:solidFill>
              </a:rPr>
              <a:t>the signature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new state</a:t>
            </a:r>
            <a:r>
              <a:rPr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031" name="Google Shape;103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032" name="Google Shape;103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99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99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35" name="Google Shape;1035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99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38" name="Google Shape;1038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40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99"/>
          <p:cNvSpPr txBox="1"/>
          <p:nvPr/>
        </p:nvSpPr>
        <p:spPr>
          <a:xfrm rot="1452486">
            <a:off x="5653274" y="3648130"/>
            <a:ext cx="1556144" cy="39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cmd,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41" name="Google Shape;1041;p99"/>
          <p:cNvCxnSpPr/>
          <p:nvPr/>
        </p:nvCxnSpPr>
        <p:spPr>
          <a:xfrm rot="10800000">
            <a:off x="5068201" y="3385990"/>
            <a:ext cx="2726400" cy="116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2" name="Google Shape;1042;p99"/>
          <p:cNvCxnSpPr/>
          <p:nvPr/>
        </p:nvCxnSpPr>
        <p:spPr>
          <a:xfrm rot="10800000">
            <a:off x="8236241" y="2865338"/>
            <a:ext cx="0" cy="11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3" name="Google Shape;1043;p99"/>
          <p:cNvSpPr txBox="1"/>
          <p:nvPr/>
        </p:nvSpPr>
        <p:spPr>
          <a:xfrm rot="5398674">
            <a:off x="7765325" y="3238256"/>
            <a:ext cx="1556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cmd,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44" name="Google Shape;1044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6924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99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0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2:</a:t>
            </a:r>
            <a:r>
              <a:rPr lang="en-GB" sz="2400"/>
              <a:t> Verifying and Authorising the New State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051" name="Google Shape;1051;p100"/>
          <p:cNvSpPr txBox="1"/>
          <p:nvPr/>
        </p:nvSpPr>
        <p:spPr>
          <a:xfrm>
            <a:off x="0" y="646200"/>
            <a:ext cx="3555600" cy="354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parties verify the new state: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</a:t>
            </a:r>
            <a:r>
              <a:rPr lang="en-GB">
                <a:solidFill>
                  <a:schemeClr val="dk1"/>
                </a:solidFill>
              </a:rPr>
              <a:t>signature for the new state and cmd</a:t>
            </a:r>
            <a:r>
              <a:rPr b="1"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i+1 </a:t>
            </a:r>
            <a:r>
              <a:rPr lang="en-GB">
                <a:solidFill>
                  <a:schemeClr val="dk1"/>
                </a:solidFill>
              </a:rPr>
              <a:t>is the largest counter received so far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</a:t>
            </a:r>
            <a:r>
              <a:rPr lang="en-GB">
                <a:solidFill>
                  <a:schemeClr val="dk1"/>
                </a:solidFill>
              </a:rPr>
              <a:t> state transition: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Verify 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 == 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Sign</a:t>
            </a:r>
            <a:r>
              <a:rPr lang="en-GB">
                <a:solidFill>
                  <a:schemeClr val="dk1"/>
                </a:solidFill>
              </a:rPr>
              <a:t> 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and send all other parties </a:t>
            </a:r>
            <a:r>
              <a:rPr b="1" lang="en-GB">
                <a:solidFill>
                  <a:schemeClr val="dk1"/>
                </a:solidFill>
              </a:rPr>
              <a:t>the signature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new state</a:t>
            </a:r>
            <a:r>
              <a:rPr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052" name="Google Shape;105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053" name="Google Shape;105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0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00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56" name="Google Shape;1056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00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59" name="Google Shape;1059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40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00"/>
          <p:cNvSpPr txBox="1"/>
          <p:nvPr/>
        </p:nvSpPr>
        <p:spPr>
          <a:xfrm rot="-1142984">
            <a:off x="5645161" y="2502127"/>
            <a:ext cx="1556120" cy="398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 cmd,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62" name="Google Shape;1062;p100"/>
          <p:cNvCxnSpPr/>
          <p:nvPr/>
        </p:nvCxnSpPr>
        <p:spPr>
          <a:xfrm flipH="1">
            <a:off x="5068188" y="2487165"/>
            <a:ext cx="2790000" cy="8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63" name="Google Shape;1063;p100"/>
          <p:cNvCxnSpPr/>
          <p:nvPr/>
        </p:nvCxnSpPr>
        <p:spPr>
          <a:xfrm>
            <a:off x="8236241" y="2865338"/>
            <a:ext cx="0" cy="11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64" name="Google Shape;1064;p100"/>
          <p:cNvSpPr txBox="1"/>
          <p:nvPr/>
        </p:nvSpPr>
        <p:spPr>
          <a:xfrm rot="5398674">
            <a:off x="7765325" y="3238256"/>
            <a:ext cx="1556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 cmd,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65" name="Google Shape;1065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5725" y="4671026"/>
            <a:ext cx="1010002" cy="4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1999" y="4671025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00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1"/>
          <p:cNvSpPr txBox="1"/>
          <p:nvPr>
            <p:ph type="title"/>
          </p:nvPr>
        </p:nvSpPr>
        <p:spPr>
          <a:xfrm>
            <a:off x="222275" y="20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Step 2:</a:t>
            </a:r>
            <a:r>
              <a:rPr lang="en-GB" sz="2400"/>
              <a:t> Verifying and Authorising the New State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073" name="Google Shape;1073;p101"/>
          <p:cNvSpPr txBox="1"/>
          <p:nvPr/>
        </p:nvSpPr>
        <p:spPr>
          <a:xfrm>
            <a:off x="0" y="646200"/>
            <a:ext cx="3555600" cy="3545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All parties verify the new state: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</a:t>
            </a:r>
            <a:r>
              <a:rPr lang="en-GB">
                <a:solidFill>
                  <a:schemeClr val="dk1"/>
                </a:solidFill>
              </a:rPr>
              <a:t>signature for the new state and cmd</a:t>
            </a:r>
            <a:r>
              <a:rPr b="1"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Verify i+1 </a:t>
            </a:r>
            <a:r>
              <a:rPr lang="en-GB">
                <a:solidFill>
                  <a:schemeClr val="dk1"/>
                </a:solidFill>
              </a:rPr>
              <a:t>is the largest counter received so far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</a:t>
            </a:r>
            <a:r>
              <a:rPr lang="en-GB">
                <a:solidFill>
                  <a:schemeClr val="dk1"/>
                </a:solidFill>
              </a:rPr>
              <a:t> state transition: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Verify 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 == 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Sign</a:t>
            </a:r>
            <a:r>
              <a:rPr lang="en-GB">
                <a:solidFill>
                  <a:schemeClr val="dk1"/>
                </a:solidFill>
              </a:rPr>
              <a:t> state’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and send all other parties </a:t>
            </a:r>
            <a:r>
              <a:rPr b="1" lang="en-GB">
                <a:solidFill>
                  <a:schemeClr val="dk1"/>
                </a:solidFill>
              </a:rPr>
              <a:t>the signature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new state</a:t>
            </a:r>
            <a:r>
              <a:rPr lang="en-GB">
                <a:solidFill>
                  <a:schemeClr val="dk1"/>
                </a:solidFill>
              </a:rPr>
              <a:t>.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074" name="Google Shape;107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075" name="Google Shape;1075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101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01"/>
          <p:cNvSpPr/>
          <p:nvPr/>
        </p:nvSpPr>
        <p:spPr>
          <a:xfrm>
            <a:off x="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78" name="Google Shape;1078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325" y="4681151"/>
            <a:ext cx="1010002" cy="4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01"/>
          <p:cNvSpPr/>
          <p:nvPr/>
        </p:nvSpPr>
        <p:spPr>
          <a:xfrm>
            <a:off x="2288400" y="4242825"/>
            <a:ext cx="2288400" cy="91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State i+1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081" name="Google Shape;1081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400" y="4681154"/>
            <a:ext cx="637324" cy="47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3599" y="4681150"/>
            <a:ext cx="914800" cy="3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25725" y="4671026"/>
            <a:ext cx="1010002" cy="4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1999" y="4671025"/>
            <a:ext cx="914800" cy="3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01"/>
          <p:cNvSpPr txBox="1"/>
          <p:nvPr/>
        </p:nvSpPr>
        <p:spPr>
          <a:xfrm rot="-547">
            <a:off x="3858103" y="2619039"/>
            <a:ext cx="1885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86" name="Google Shape;1086;p101"/>
          <p:cNvSpPr txBox="1"/>
          <p:nvPr/>
        </p:nvSpPr>
        <p:spPr>
          <a:xfrm rot="-547">
            <a:off x="7172303" y="1710564"/>
            <a:ext cx="1885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87" name="Google Shape;1087;p101"/>
          <p:cNvSpPr txBox="1"/>
          <p:nvPr/>
        </p:nvSpPr>
        <p:spPr>
          <a:xfrm rot="-547">
            <a:off x="7293340" y="3495689"/>
            <a:ext cx="1885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</a:t>
            </a:r>
            <a:r>
              <a:rPr b="1" lang="en-GB">
                <a:solidFill>
                  <a:schemeClr val="dk1"/>
                </a:solidFill>
              </a:rPr>
              <a:t>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 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088" name="Google Shape;1088;p101"/>
          <p:cNvCxnSpPr/>
          <p:nvPr/>
        </p:nvCxnSpPr>
        <p:spPr>
          <a:xfrm>
            <a:off x="649693" y="4245070"/>
            <a:ext cx="936000" cy="910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101"/>
          <p:cNvCxnSpPr/>
          <p:nvPr/>
        </p:nvCxnSpPr>
        <p:spPr>
          <a:xfrm flipH="1">
            <a:off x="637335" y="4245070"/>
            <a:ext cx="936000" cy="910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101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What if one party does not co-operate and does not sign the new state update?</a:t>
            </a:r>
            <a:endParaRPr b="1"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Time to self-enforce it via the dispute process!</a:t>
            </a:r>
            <a:endParaRPr sz="2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03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The Dispute Process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if everyone doesn’t authorise the new state?</a:t>
            </a:r>
            <a:endParaRPr sz="1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04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/>
              <a:t>The Dispute Process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if everyone doesn’t authorise the new state?</a:t>
            </a:r>
            <a:endParaRPr b="1" sz="2400"/>
          </a:p>
        </p:txBody>
      </p:sp>
      <p:sp>
        <p:nvSpPr>
          <p:cNvPr id="1106" name="Google Shape;1106;p104"/>
          <p:cNvSpPr/>
          <p:nvPr/>
        </p:nvSpPr>
        <p:spPr>
          <a:xfrm>
            <a:off x="10804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04"/>
          <p:cNvSpPr/>
          <p:nvPr/>
        </p:nvSpPr>
        <p:spPr>
          <a:xfrm>
            <a:off x="11985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104"/>
          <p:cNvSpPr txBox="1"/>
          <p:nvPr/>
        </p:nvSpPr>
        <p:spPr>
          <a:xfrm>
            <a:off x="11800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09" name="Google Shape;1109;p104"/>
          <p:cNvCxnSpPr>
            <a:endCxn id="1107" idx="0"/>
          </p:cNvCxnSpPr>
          <p:nvPr/>
        </p:nvCxnSpPr>
        <p:spPr>
          <a:xfrm>
            <a:off x="1585148" y="3307972"/>
            <a:ext cx="12600" cy="81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10" name="Google Shape;1110;p104"/>
          <p:cNvSpPr/>
          <p:nvPr/>
        </p:nvSpPr>
        <p:spPr>
          <a:xfrm>
            <a:off x="367800" y="1616750"/>
            <a:ext cx="2511600" cy="170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Update State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party can publish a state that was authorised by all parties.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(current state of poker game)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5"/>
          <p:cNvSpPr/>
          <p:nvPr/>
        </p:nvSpPr>
        <p:spPr>
          <a:xfrm>
            <a:off x="20779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105"/>
          <p:cNvSpPr/>
          <p:nvPr/>
        </p:nvSpPr>
        <p:spPr>
          <a:xfrm>
            <a:off x="21960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105"/>
          <p:cNvSpPr/>
          <p:nvPr/>
        </p:nvSpPr>
        <p:spPr>
          <a:xfrm>
            <a:off x="10804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105"/>
          <p:cNvSpPr/>
          <p:nvPr/>
        </p:nvSpPr>
        <p:spPr>
          <a:xfrm>
            <a:off x="11985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05"/>
          <p:cNvSpPr txBox="1"/>
          <p:nvPr/>
        </p:nvSpPr>
        <p:spPr>
          <a:xfrm>
            <a:off x="11800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20" name="Google Shape;1120;p105"/>
          <p:cNvSpPr txBox="1"/>
          <p:nvPr/>
        </p:nvSpPr>
        <p:spPr>
          <a:xfrm>
            <a:off x="21775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21" name="Google Shape;1121;p105"/>
          <p:cNvCxnSpPr/>
          <p:nvPr/>
        </p:nvCxnSpPr>
        <p:spPr>
          <a:xfrm>
            <a:off x="2588948" y="3307972"/>
            <a:ext cx="12600" cy="81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2" name="Google Shape;1122;p105"/>
          <p:cNvSpPr/>
          <p:nvPr/>
        </p:nvSpPr>
        <p:spPr>
          <a:xfrm>
            <a:off x="1320925" y="1616750"/>
            <a:ext cx="2511600" cy="1707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Initiate Dispute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 party can initiate the dispute process.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Sets a fixed time period for all parties to respond.  </a:t>
            </a:r>
            <a:endParaRPr/>
          </a:p>
        </p:txBody>
      </p:sp>
      <p:sp>
        <p:nvSpPr>
          <p:cNvPr id="1123" name="Google Shape;1123;p105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The Dispute Process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if everyone doesn’t authorise the new state?</a:t>
            </a:r>
            <a:endParaRPr b="1" sz="2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06"/>
          <p:cNvSpPr/>
          <p:nvPr/>
        </p:nvSpPr>
        <p:spPr>
          <a:xfrm>
            <a:off x="20779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06"/>
          <p:cNvSpPr/>
          <p:nvPr/>
        </p:nvSpPr>
        <p:spPr>
          <a:xfrm>
            <a:off x="21960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06"/>
          <p:cNvSpPr/>
          <p:nvPr/>
        </p:nvSpPr>
        <p:spPr>
          <a:xfrm>
            <a:off x="3075468" y="4421405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06"/>
          <p:cNvSpPr/>
          <p:nvPr/>
        </p:nvSpPr>
        <p:spPr>
          <a:xfrm>
            <a:off x="3193598" y="4124585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06"/>
          <p:cNvSpPr/>
          <p:nvPr/>
        </p:nvSpPr>
        <p:spPr>
          <a:xfrm>
            <a:off x="504989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06"/>
          <p:cNvSpPr/>
          <p:nvPr/>
        </p:nvSpPr>
        <p:spPr>
          <a:xfrm>
            <a:off x="516802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...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06"/>
          <p:cNvSpPr/>
          <p:nvPr/>
        </p:nvSpPr>
        <p:spPr>
          <a:xfrm>
            <a:off x="60288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06"/>
          <p:cNvSpPr/>
          <p:nvPr/>
        </p:nvSpPr>
        <p:spPr>
          <a:xfrm>
            <a:off x="6070800" y="4124575"/>
            <a:ext cx="87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N-1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06"/>
          <p:cNvSpPr/>
          <p:nvPr/>
        </p:nvSpPr>
        <p:spPr>
          <a:xfrm>
            <a:off x="10804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06"/>
          <p:cNvSpPr/>
          <p:nvPr/>
        </p:nvSpPr>
        <p:spPr>
          <a:xfrm>
            <a:off x="11985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06"/>
          <p:cNvSpPr txBox="1"/>
          <p:nvPr/>
        </p:nvSpPr>
        <p:spPr>
          <a:xfrm>
            <a:off x="11800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39" name="Google Shape;1139;p106"/>
          <p:cNvSpPr txBox="1"/>
          <p:nvPr/>
        </p:nvSpPr>
        <p:spPr>
          <a:xfrm>
            <a:off x="21775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0" name="Google Shape;1140;p106"/>
          <p:cNvSpPr txBox="1"/>
          <p:nvPr/>
        </p:nvSpPr>
        <p:spPr>
          <a:xfrm>
            <a:off x="31785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cmd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1" name="Google Shape;1141;p106"/>
          <p:cNvSpPr/>
          <p:nvPr/>
        </p:nvSpPr>
        <p:spPr>
          <a:xfrm>
            <a:off x="406604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106"/>
          <p:cNvSpPr/>
          <p:nvPr/>
        </p:nvSpPr>
        <p:spPr>
          <a:xfrm>
            <a:off x="418417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106"/>
          <p:cNvSpPr txBox="1"/>
          <p:nvPr/>
        </p:nvSpPr>
        <p:spPr>
          <a:xfrm>
            <a:off x="41794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cmd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44" name="Google Shape;1144;p106"/>
          <p:cNvCxnSpPr/>
          <p:nvPr/>
        </p:nvCxnSpPr>
        <p:spPr>
          <a:xfrm>
            <a:off x="3568200" y="3308100"/>
            <a:ext cx="12300" cy="80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106"/>
          <p:cNvCxnSpPr/>
          <p:nvPr/>
        </p:nvCxnSpPr>
        <p:spPr>
          <a:xfrm>
            <a:off x="6504148" y="3307972"/>
            <a:ext cx="12600" cy="81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106"/>
          <p:cNvCxnSpPr/>
          <p:nvPr/>
        </p:nvCxnSpPr>
        <p:spPr>
          <a:xfrm>
            <a:off x="3576325" y="3324350"/>
            <a:ext cx="2942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7" name="Google Shape;1147;p106"/>
          <p:cNvSpPr/>
          <p:nvPr/>
        </p:nvSpPr>
        <p:spPr>
          <a:xfrm>
            <a:off x="3791725" y="1850050"/>
            <a:ext cx="2511600" cy="134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Input Command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parties can input a “command” to dictate how the state should transition.</a:t>
            </a:r>
            <a:endParaRPr/>
          </a:p>
        </p:txBody>
      </p:sp>
      <p:sp>
        <p:nvSpPr>
          <p:cNvPr id="1148" name="Google Shape;1148;p106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The Dispute Process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if everyone doesn’t authorise the new state?</a:t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OK. How can we scale? </a:t>
            </a:r>
            <a:endParaRPr/>
          </a:p>
        </p:txBody>
      </p:sp>
      <p:sp>
        <p:nvSpPr>
          <p:cNvPr id="207" name="Google Shape;207;p35"/>
          <p:cNvSpPr/>
          <p:nvPr/>
        </p:nvSpPr>
        <p:spPr>
          <a:xfrm>
            <a:off x="6560363" y="1211975"/>
            <a:ext cx="1851300" cy="1444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“Off-chain”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Local consensus amongst participants involved in application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08" name="Google Shape;208;p35"/>
          <p:cNvSpPr/>
          <p:nvPr/>
        </p:nvSpPr>
        <p:spPr>
          <a:xfrm>
            <a:off x="663963" y="1211975"/>
            <a:ext cx="18513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Centralised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“The chosen one” produces blocks and there is no competition! 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9" name="Google Shape;209;p35"/>
          <p:cNvSpPr/>
          <p:nvPr/>
        </p:nvSpPr>
        <p:spPr>
          <a:xfrm>
            <a:off x="2639913" y="1211975"/>
            <a:ext cx="18513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Tweak Consensus Protocol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DAG blockchain, etc.</a:t>
            </a:r>
            <a:endParaRPr/>
          </a:p>
        </p:txBody>
      </p:sp>
      <p:sp>
        <p:nvSpPr>
          <p:cNvPr id="210" name="Google Shape;210;p35"/>
          <p:cNvSpPr/>
          <p:nvPr/>
        </p:nvSpPr>
        <p:spPr>
          <a:xfrm>
            <a:off x="4398400" y="3151700"/>
            <a:ext cx="22731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Sidechain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Peg coins to “another” blockchain that is maintained by another group of maintainers. </a:t>
            </a:r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6754375" y="3151700"/>
            <a:ext cx="2135400" cy="144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Local Consensus (Channel)</a:t>
            </a:r>
            <a:endParaRPr b="1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All parties execute and authorise every update.</a:t>
            </a:r>
            <a:endParaRPr b="1"/>
          </a:p>
        </p:txBody>
      </p:sp>
      <p:cxnSp>
        <p:nvCxnSpPr>
          <p:cNvPr id="212" name="Google Shape;212;p35"/>
          <p:cNvCxnSpPr/>
          <p:nvPr/>
        </p:nvCxnSpPr>
        <p:spPr>
          <a:xfrm flipH="1">
            <a:off x="5921675" y="2643900"/>
            <a:ext cx="638700" cy="50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" name="Google Shape;213;p35"/>
          <p:cNvCxnSpPr/>
          <p:nvPr/>
        </p:nvCxnSpPr>
        <p:spPr>
          <a:xfrm>
            <a:off x="7371175" y="2647800"/>
            <a:ext cx="538200" cy="50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4" name="Google Shape;214;p35"/>
          <p:cNvSpPr/>
          <p:nvPr/>
        </p:nvSpPr>
        <p:spPr>
          <a:xfrm>
            <a:off x="4615863" y="1211975"/>
            <a:ext cx="1851300" cy="144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Sharding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Distribute processing across several shards </a:t>
            </a:r>
            <a:endParaRPr/>
          </a:p>
        </p:txBody>
      </p:sp>
      <p:cxnSp>
        <p:nvCxnSpPr>
          <p:cNvPr id="215" name="Google Shape;215;p35"/>
          <p:cNvCxnSpPr/>
          <p:nvPr/>
        </p:nvCxnSpPr>
        <p:spPr>
          <a:xfrm>
            <a:off x="905355" y="1211975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5"/>
          <p:cNvCxnSpPr/>
          <p:nvPr/>
        </p:nvCxnSpPr>
        <p:spPr>
          <a:xfrm flipH="1">
            <a:off x="886995" y="1211975"/>
            <a:ext cx="1386900" cy="1444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07"/>
          <p:cNvSpPr/>
          <p:nvPr/>
        </p:nvSpPr>
        <p:spPr>
          <a:xfrm>
            <a:off x="20779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7"/>
          <p:cNvSpPr/>
          <p:nvPr/>
        </p:nvSpPr>
        <p:spPr>
          <a:xfrm>
            <a:off x="21960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107"/>
          <p:cNvSpPr/>
          <p:nvPr/>
        </p:nvSpPr>
        <p:spPr>
          <a:xfrm>
            <a:off x="3075468" y="4421405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107"/>
          <p:cNvSpPr/>
          <p:nvPr/>
        </p:nvSpPr>
        <p:spPr>
          <a:xfrm>
            <a:off x="3193598" y="4124585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07"/>
          <p:cNvSpPr/>
          <p:nvPr/>
        </p:nvSpPr>
        <p:spPr>
          <a:xfrm>
            <a:off x="504989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07"/>
          <p:cNvSpPr/>
          <p:nvPr/>
        </p:nvSpPr>
        <p:spPr>
          <a:xfrm>
            <a:off x="516802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...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07"/>
          <p:cNvSpPr/>
          <p:nvPr/>
        </p:nvSpPr>
        <p:spPr>
          <a:xfrm>
            <a:off x="60288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107"/>
          <p:cNvSpPr/>
          <p:nvPr/>
        </p:nvSpPr>
        <p:spPr>
          <a:xfrm>
            <a:off x="6070800" y="4124575"/>
            <a:ext cx="87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N-1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107"/>
          <p:cNvSpPr/>
          <p:nvPr/>
        </p:nvSpPr>
        <p:spPr>
          <a:xfrm>
            <a:off x="70332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107"/>
          <p:cNvSpPr/>
          <p:nvPr/>
        </p:nvSpPr>
        <p:spPr>
          <a:xfrm>
            <a:off x="7092375" y="4124575"/>
            <a:ext cx="87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07"/>
          <p:cNvSpPr/>
          <p:nvPr/>
        </p:nvSpPr>
        <p:spPr>
          <a:xfrm>
            <a:off x="10804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107"/>
          <p:cNvSpPr/>
          <p:nvPr/>
        </p:nvSpPr>
        <p:spPr>
          <a:xfrm>
            <a:off x="11985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107"/>
          <p:cNvSpPr txBox="1"/>
          <p:nvPr/>
        </p:nvSpPr>
        <p:spPr>
          <a:xfrm>
            <a:off x="11800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6" name="Google Shape;1166;p107"/>
          <p:cNvSpPr txBox="1"/>
          <p:nvPr/>
        </p:nvSpPr>
        <p:spPr>
          <a:xfrm>
            <a:off x="21775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7" name="Google Shape;1167;p107"/>
          <p:cNvSpPr txBox="1"/>
          <p:nvPr/>
        </p:nvSpPr>
        <p:spPr>
          <a:xfrm>
            <a:off x="31785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cmd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8" name="Google Shape;1168;p107"/>
          <p:cNvSpPr/>
          <p:nvPr/>
        </p:nvSpPr>
        <p:spPr>
          <a:xfrm>
            <a:off x="406604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107"/>
          <p:cNvSpPr/>
          <p:nvPr/>
        </p:nvSpPr>
        <p:spPr>
          <a:xfrm>
            <a:off x="418417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107"/>
          <p:cNvSpPr txBox="1"/>
          <p:nvPr/>
        </p:nvSpPr>
        <p:spPr>
          <a:xfrm>
            <a:off x="41794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cmd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107"/>
          <p:cNvSpPr txBox="1"/>
          <p:nvPr/>
        </p:nvSpPr>
        <p:spPr>
          <a:xfrm>
            <a:off x="71512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Resolve Dispute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172" name="Google Shape;1172;p107"/>
          <p:cNvCxnSpPr/>
          <p:nvPr/>
        </p:nvCxnSpPr>
        <p:spPr>
          <a:xfrm>
            <a:off x="7544073" y="3299747"/>
            <a:ext cx="12600" cy="81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73" name="Google Shape;1173;p107"/>
          <p:cNvSpPr/>
          <p:nvPr/>
        </p:nvSpPr>
        <p:spPr>
          <a:xfrm>
            <a:off x="6294575" y="1845050"/>
            <a:ext cx="2511600" cy="147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Resolve Dispute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Contract selects one (or all) commands and executes the state transition from state</a:t>
            </a:r>
            <a:r>
              <a:rPr baseline="-25000" lang="en-GB"/>
              <a:t>i</a:t>
            </a:r>
            <a:r>
              <a:rPr lang="en-GB"/>
              <a:t> to state</a:t>
            </a:r>
            <a:r>
              <a:rPr baseline="-25000" lang="en-GB"/>
              <a:t>i+1</a:t>
            </a:r>
            <a:r>
              <a:rPr lang="en-GB"/>
              <a:t>. </a:t>
            </a:r>
            <a:endParaRPr/>
          </a:p>
        </p:txBody>
      </p:sp>
      <p:sp>
        <p:nvSpPr>
          <p:cNvPr id="1174" name="Google Shape;1174;p107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The Dispute Process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if everyone doesn’t authorise the new state?</a:t>
            </a:r>
            <a:endParaRPr b="1" sz="24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08"/>
          <p:cNvSpPr txBox="1"/>
          <p:nvPr>
            <p:ph type="title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Execution Fork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One party can try to self-enforce a state transition to replace a state already authorised off-chain! </a:t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Example: </a:t>
            </a:r>
            <a:endParaRPr b="1"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Alice pays Bob off-chain, but authorises a withdrawal via the dispute process. Payment is no longer valid! </a:t>
            </a:r>
            <a:endParaRPr sz="24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9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Always online assumption: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All parties must remain online to detect and defend against execution forks</a:t>
            </a:r>
            <a:endParaRPr sz="2400"/>
          </a:p>
        </p:txBody>
      </p:sp>
      <p:pic>
        <p:nvPicPr>
          <p:cNvPr descr="http://tesco.scene7.com/is/image/tesco/187-5489_PI_TPS2374950?wid=493&amp;ht=538" id="1185" name="Google Shape;118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5" y="2139692"/>
            <a:ext cx="864096" cy="86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0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Always online assumption: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All parties must remain online to detect and defend against execution forks</a:t>
            </a:r>
            <a:endParaRPr sz="2400"/>
          </a:p>
        </p:txBody>
      </p:sp>
      <p:sp>
        <p:nvSpPr>
          <p:cNvPr id="1191" name="Google Shape;1191;p110"/>
          <p:cNvSpPr/>
          <p:nvPr/>
        </p:nvSpPr>
        <p:spPr>
          <a:xfrm>
            <a:off x="10804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110"/>
          <p:cNvSpPr/>
          <p:nvPr/>
        </p:nvSpPr>
        <p:spPr>
          <a:xfrm>
            <a:off x="11985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110"/>
          <p:cNvSpPr txBox="1"/>
          <p:nvPr/>
        </p:nvSpPr>
        <p:spPr>
          <a:xfrm>
            <a:off x="11800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tesco.scene7.com/is/image/tesco/187-5489_PI_TPS2374950?wid=493&amp;ht=538" id="1194" name="Google Shape;119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5" y="2139692"/>
            <a:ext cx="864096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10"/>
          <p:cNvSpPr txBox="1"/>
          <p:nvPr/>
        </p:nvSpPr>
        <p:spPr>
          <a:xfrm rot="-663">
            <a:off x="1142236" y="3217446"/>
            <a:ext cx="1556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,state</a:t>
            </a:r>
            <a:r>
              <a:rPr b="1" baseline="-25000" lang="en-GB">
                <a:solidFill>
                  <a:schemeClr val="dk1"/>
                </a:solidFill>
              </a:rPr>
              <a:t>i-1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196" name="Google Shape;1196;p110"/>
          <p:cNvCxnSpPr/>
          <p:nvPr/>
        </p:nvCxnSpPr>
        <p:spPr>
          <a:xfrm>
            <a:off x="918475" y="3048000"/>
            <a:ext cx="430800" cy="10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97" name="Google Shape;1197;p110"/>
          <p:cNvSpPr/>
          <p:nvPr/>
        </p:nvSpPr>
        <p:spPr>
          <a:xfrm>
            <a:off x="1198600" y="1764425"/>
            <a:ext cx="2511600" cy="108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Old State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Alice updates the blockchain with an older state</a:t>
            </a:r>
            <a:r>
              <a:rPr baseline="-25000" lang="en-GB"/>
              <a:t>i-1</a:t>
            </a:r>
            <a:r>
              <a:rPr lang="en-GB"/>
              <a:t> </a:t>
            </a:r>
            <a:endParaRPr/>
          </a:p>
        </p:txBody>
      </p:sp>
      <p:pic>
        <p:nvPicPr>
          <p:cNvPr descr="http://faos.imageg.net/graphics/product_images/pTRU1-11053905dt.jpg" id="1198" name="Google Shape;1198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9913" y="1881523"/>
            <a:ext cx="756084" cy="75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1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Always online assumption: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All parties must remain online to detect and defend against execution forks</a:t>
            </a:r>
            <a:endParaRPr sz="2400"/>
          </a:p>
        </p:txBody>
      </p:sp>
      <p:sp>
        <p:nvSpPr>
          <p:cNvPr id="1204" name="Google Shape;1204;p111"/>
          <p:cNvSpPr/>
          <p:nvPr/>
        </p:nvSpPr>
        <p:spPr>
          <a:xfrm>
            <a:off x="20779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11"/>
          <p:cNvSpPr/>
          <p:nvPr/>
        </p:nvSpPr>
        <p:spPr>
          <a:xfrm>
            <a:off x="21960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11"/>
          <p:cNvSpPr/>
          <p:nvPr/>
        </p:nvSpPr>
        <p:spPr>
          <a:xfrm>
            <a:off x="3075468" y="4421405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11"/>
          <p:cNvSpPr/>
          <p:nvPr/>
        </p:nvSpPr>
        <p:spPr>
          <a:xfrm>
            <a:off x="3193598" y="4124585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111"/>
          <p:cNvSpPr/>
          <p:nvPr/>
        </p:nvSpPr>
        <p:spPr>
          <a:xfrm>
            <a:off x="10804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111"/>
          <p:cNvSpPr/>
          <p:nvPr/>
        </p:nvSpPr>
        <p:spPr>
          <a:xfrm>
            <a:off x="11985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111"/>
          <p:cNvSpPr txBox="1"/>
          <p:nvPr/>
        </p:nvSpPr>
        <p:spPr>
          <a:xfrm>
            <a:off x="11800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1" name="Google Shape;1211;p111"/>
          <p:cNvSpPr txBox="1"/>
          <p:nvPr/>
        </p:nvSpPr>
        <p:spPr>
          <a:xfrm>
            <a:off x="21775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2" name="Google Shape;1212;p111"/>
          <p:cNvSpPr txBox="1"/>
          <p:nvPr/>
        </p:nvSpPr>
        <p:spPr>
          <a:xfrm>
            <a:off x="31785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cmd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tesco.scene7.com/is/image/tesco/187-5489_PI_TPS2374950?wid=493&amp;ht=538" id="1213" name="Google Shape;121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5" y="2139692"/>
            <a:ext cx="864096" cy="8640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4" name="Google Shape;1214;p111"/>
          <p:cNvCxnSpPr/>
          <p:nvPr/>
        </p:nvCxnSpPr>
        <p:spPr>
          <a:xfrm>
            <a:off x="918475" y="3048000"/>
            <a:ext cx="2332800" cy="10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15" name="Google Shape;1215;p111"/>
          <p:cNvSpPr/>
          <p:nvPr/>
        </p:nvSpPr>
        <p:spPr>
          <a:xfrm>
            <a:off x="1198600" y="1764425"/>
            <a:ext cx="2511600" cy="108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Initiates Dispute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Alice prepares to perform execution fork</a:t>
            </a:r>
            <a:endParaRPr/>
          </a:p>
        </p:txBody>
      </p:sp>
      <p:sp>
        <p:nvSpPr>
          <p:cNvPr id="1216" name="Google Shape;1216;p111"/>
          <p:cNvSpPr txBox="1"/>
          <p:nvPr/>
        </p:nvSpPr>
        <p:spPr>
          <a:xfrm rot="-663">
            <a:off x="1695186" y="3144271"/>
            <a:ext cx="1556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b="1" lang="en-GB">
                <a:solidFill>
                  <a:schemeClr val="dk1"/>
                </a:solidFill>
              </a:rPr>
              <a:t>,cmd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12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Always online assumption: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All parties must remain online to detect and defend against execution forks</a:t>
            </a:r>
            <a:endParaRPr sz="2400"/>
          </a:p>
        </p:txBody>
      </p:sp>
      <p:sp>
        <p:nvSpPr>
          <p:cNvPr id="1222" name="Google Shape;1222;p112"/>
          <p:cNvSpPr/>
          <p:nvPr/>
        </p:nvSpPr>
        <p:spPr>
          <a:xfrm>
            <a:off x="20779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12"/>
          <p:cNvSpPr/>
          <p:nvPr/>
        </p:nvSpPr>
        <p:spPr>
          <a:xfrm>
            <a:off x="21960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12"/>
          <p:cNvSpPr/>
          <p:nvPr/>
        </p:nvSpPr>
        <p:spPr>
          <a:xfrm>
            <a:off x="3075468" y="4421405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12"/>
          <p:cNvSpPr/>
          <p:nvPr/>
        </p:nvSpPr>
        <p:spPr>
          <a:xfrm>
            <a:off x="3193598" y="4124585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12"/>
          <p:cNvSpPr/>
          <p:nvPr/>
        </p:nvSpPr>
        <p:spPr>
          <a:xfrm>
            <a:off x="10804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12"/>
          <p:cNvSpPr/>
          <p:nvPr/>
        </p:nvSpPr>
        <p:spPr>
          <a:xfrm>
            <a:off x="11985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12"/>
          <p:cNvSpPr txBox="1"/>
          <p:nvPr/>
        </p:nvSpPr>
        <p:spPr>
          <a:xfrm>
            <a:off x="11800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9" name="Google Shape;1229;p112"/>
          <p:cNvSpPr txBox="1"/>
          <p:nvPr/>
        </p:nvSpPr>
        <p:spPr>
          <a:xfrm>
            <a:off x="21775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0" name="Google Shape;1230;p112"/>
          <p:cNvSpPr txBox="1"/>
          <p:nvPr/>
        </p:nvSpPr>
        <p:spPr>
          <a:xfrm>
            <a:off x="31785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cmd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1" name="Google Shape;1231;p112"/>
          <p:cNvSpPr/>
          <p:nvPr/>
        </p:nvSpPr>
        <p:spPr>
          <a:xfrm>
            <a:off x="406604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12"/>
          <p:cNvSpPr/>
          <p:nvPr/>
        </p:nvSpPr>
        <p:spPr>
          <a:xfrm>
            <a:off x="418417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12"/>
          <p:cNvSpPr txBox="1"/>
          <p:nvPr/>
        </p:nvSpPr>
        <p:spPr>
          <a:xfrm>
            <a:off x="41794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tesco.scene7.com/is/image/tesco/187-5489_PI_TPS2374950?wid=493&amp;ht=538" id="1234" name="Google Shape;1234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5" y="21396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235" name="Google Shape;1235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9913" y="1881523"/>
            <a:ext cx="756084" cy="7560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6" name="Google Shape;1236;p112"/>
          <p:cNvCxnSpPr>
            <a:endCxn id="1232" idx="0"/>
          </p:cNvCxnSpPr>
          <p:nvPr/>
        </p:nvCxnSpPr>
        <p:spPr>
          <a:xfrm flipH="1">
            <a:off x="4583323" y="2487172"/>
            <a:ext cx="2878200" cy="16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37" name="Google Shape;1237;p112"/>
          <p:cNvSpPr/>
          <p:nvPr/>
        </p:nvSpPr>
        <p:spPr>
          <a:xfrm>
            <a:off x="5707900" y="1365500"/>
            <a:ext cx="1779900" cy="841800"/>
          </a:xfrm>
          <a:prstGeom prst="wedgeRectCallout">
            <a:avLst>
              <a:gd fmla="val 56857" name="adj1"/>
              <a:gd fmla="val 3497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AHHH OH NO</a:t>
            </a:r>
            <a:endParaRPr/>
          </a:p>
        </p:txBody>
      </p:sp>
      <p:sp>
        <p:nvSpPr>
          <p:cNvPr id="1238" name="Google Shape;1238;p112"/>
          <p:cNvSpPr txBox="1"/>
          <p:nvPr/>
        </p:nvSpPr>
        <p:spPr>
          <a:xfrm rot="-663">
            <a:off x="4410236" y="2924846"/>
            <a:ext cx="15561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A,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B,</a:t>
            </a:r>
            <a:r>
              <a:rPr lang="en-GB" sz="1800">
                <a:solidFill>
                  <a:schemeClr val="dk1"/>
                </a:solidFill>
              </a:rPr>
              <a:t>σ</a:t>
            </a:r>
            <a:r>
              <a:rPr baseline="-25000" lang="en-GB" sz="1800">
                <a:solidFill>
                  <a:schemeClr val="dk1"/>
                </a:solidFill>
              </a:rPr>
              <a:t>C</a:t>
            </a:r>
            <a:r>
              <a:rPr b="1" lang="en-GB">
                <a:solidFill>
                  <a:schemeClr val="dk1"/>
                </a:solidFill>
              </a:rPr>
              <a:t>,state</a:t>
            </a:r>
            <a:r>
              <a:rPr b="1" baseline="-25000" lang="en-GB">
                <a:solidFill>
                  <a:schemeClr val="dk1"/>
                </a:solidFill>
              </a:rPr>
              <a:t>i</a:t>
            </a:r>
            <a:r>
              <a:rPr b="1" lang="en-GB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13"/>
          <p:cNvSpPr txBox="1"/>
          <p:nvPr>
            <p:ph type="title"/>
          </p:nvPr>
        </p:nvSpPr>
        <p:spPr>
          <a:xfrm>
            <a:off x="311700" y="550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Always online assumption: </a:t>
            </a:r>
            <a:endParaRPr b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All parties must remain online to detect and defend against execution forks</a:t>
            </a:r>
            <a:endParaRPr sz="2400"/>
          </a:p>
        </p:txBody>
      </p:sp>
      <p:sp>
        <p:nvSpPr>
          <p:cNvPr id="1244" name="Google Shape;1244;p113"/>
          <p:cNvSpPr/>
          <p:nvPr/>
        </p:nvSpPr>
        <p:spPr>
          <a:xfrm>
            <a:off x="20779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13"/>
          <p:cNvSpPr/>
          <p:nvPr/>
        </p:nvSpPr>
        <p:spPr>
          <a:xfrm>
            <a:off x="21960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6" name="Google Shape;1246;p113"/>
          <p:cNvSpPr/>
          <p:nvPr/>
        </p:nvSpPr>
        <p:spPr>
          <a:xfrm>
            <a:off x="3075468" y="4421405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7" name="Google Shape;1247;p113"/>
          <p:cNvSpPr/>
          <p:nvPr/>
        </p:nvSpPr>
        <p:spPr>
          <a:xfrm>
            <a:off x="3193598" y="4124585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113"/>
          <p:cNvSpPr/>
          <p:nvPr/>
        </p:nvSpPr>
        <p:spPr>
          <a:xfrm>
            <a:off x="504989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113"/>
          <p:cNvSpPr/>
          <p:nvPr/>
        </p:nvSpPr>
        <p:spPr>
          <a:xfrm>
            <a:off x="516802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...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13"/>
          <p:cNvSpPr/>
          <p:nvPr/>
        </p:nvSpPr>
        <p:spPr>
          <a:xfrm>
            <a:off x="60288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13"/>
          <p:cNvSpPr/>
          <p:nvPr/>
        </p:nvSpPr>
        <p:spPr>
          <a:xfrm>
            <a:off x="6070800" y="4124575"/>
            <a:ext cx="87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N-1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113"/>
          <p:cNvSpPr/>
          <p:nvPr/>
        </p:nvSpPr>
        <p:spPr>
          <a:xfrm>
            <a:off x="70332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13"/>
          <p:cNvSpPr/>
          <p:nvPr/>
        </p:nvSpPr>
        <p:spPr>
          <a:xfrm>
            <a:off x="7092375" y="4124575"/>
            <a:ext cx="87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N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13"/>
          <p:cNvSpPr/>
          <p:nvPr/>
        </p:nvSpPr>
        <p:spPr>
          <a:xfrm>
            <a:off x="1080468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13"/>
          <p:cNvSpPr/>
          <p:nvPr/>
        </p:nvSpPr>
        <p:spPr>
          <a:xfrm>
            <a:off x="1198598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1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113"/>
          <p:cNvSpPr txBox="1"/>
          <p:nvPr/>
        </p:nvSpPr>
        <p:spPr>
          <a:xfrm>
            <a:off x="11800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7" name="Google Shape;1257;p113"/>
          <p:cNvSpPr txBox="1"/>
          <p:nvPr/>
        </p:nvSpPr>
        <p:spPr>
          <a:xfrm>
            <a:off x="21775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Dispute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8" name="Google Shape;1258;p113"/>
          <p:cNvSpPr txBox="1"/>
          <p:nvPr/>
        </p:nvSpPr>
        <p:spPr>
          <a:xfrm>
            <a:off x="31785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Alice cmd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9" name="Google Shape;1259;p113"/>
          <p:cNvSpPr/>
          <p:nvPr/>
        </p:nvSpPr>
        <p:spPr>
          <a:xfrm>
            <a:off x="4066043" y="4421393"/>
            <a:ext cx="997500" cy="722100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13"/>
          <p:cNvSpPr/>
          <p:nvPr/>
        </p:nvSpPr>
        <p:spPr>
          <a:xfrm>
            <a:off x="4184173" y="4124572"/>
            <a:ext cx="798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Block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1" name="Google Shape;1261;p113"/>
          <p:cNvSpPr txBox="1"/>
          <p:nvPr/>
        </p:nvSpPr>
        <p:spPr>
          <a:xfrm>
            <a:off x="417947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State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2" name="Google Shape;1262;p113"/>
          <p:cNvSpPr txBox="1"/>
          <p:nvPr/>
        </p:nvSpPr>
        <p:spPr>
          <a:xfrm>
            <a:off x="7151225" y="4528200"/>
            <a:ext cx="798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http://tesco.scene7.com/is/image/tesco/187-5489_PI_TPS2374950?wid=493&amp;ht=538" id="1263" name="Google Shape;126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5" y="213969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faos.imageg.net/graphics/product_images/pTRU1-11053905dt.jpg" id="1264" name="Google Shape;1264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9913" y="1881523"/>
            <a:ext cx="756084" cy="756084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13"/>
          <p:cNvSpPr/>
          <p:nvPr/>
        </p:nvSpPr>
        <p:spPr>
          <a:xfrm>
            <a:off x="3123075" y="2016375"/>
            <a:ext cx="3969300" cy="137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Execution Fork is Cancelled!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commands are cancelled and the contract reflects the most recently authorised off-chain state. 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Can we help </a:t>
            </a:r>
            <a:r>
              <a:rPr b="1" lang="en-GB" sz="2400"/>
              <a:t>alleviate</a:t>
            </a:r>
            <a:r>
              <a:rPr lang="en-GB" sz="2400"/>
              <a:t> this new security requirement? </a:t>
            </a:r>
            <a:endParaRPr b="1" sz="24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Google Shape;127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325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Related work: </a:t>
            </a:r>
            <a:r>
              <a:rPr lang="en-GB"/>
              <a:t>Outsource responsibility</a:t>
            </a:r>
            <a:endParaRPr/>
          </a:p>
        </p:txBody>
      </p:sp>
      <p:sp>
        <p:nvSpPr>
          <p:cNvPr id="1281" name="Google Shape;1281;p1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Monitor by Tadge (Scaling Bitcoin 2016)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State privacy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Not verifiable that “encrypted blob” is a real state!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O(n) storage for Monitor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Every new encrypted blob must be stored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Rewarded only when resolving a dispute</a:t>
            </a:r>
            <a:endParaRPr>
              <a:solidFill>
                <a:schemeClr val="dk1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>
                <a:solidFill>
                  <a:schemeClr val="dk1"/>
                </a:solidFill>
              </a:rPr>
              <a:t>No guaranteed payment for service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No Accountability </a:t>
            </a:r>
            <a:endParaRPr>
              <a:solidFill>
                <a:schemeClr val="dk1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>
                <a:solidFill>
                  <a:schemeClr val="dk1"/>
                </a:solidFill>
              </a:rPr>
              <a:t>No evidence of appointment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2" name="Google Shape;1282;p1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WatchTower by Roasbeef (BPASE 2018)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State privacy</a:t>
            </a:r>
            <a:endParaRPr>
              <a:solidFill>
                <a:schemeClr val="dk1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>
                <a:solidFill>
                  <a:schemeClr val="dk1"/>
                </a:solidFill>
              </a:rPr>
              <a:t>Collectively signed hash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O(1) storage for WatchTower 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Requires new consensus rules in Bitcoin (pretty much adopts “replace by counter”)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Rewarded via micropayment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No accountability</a:t>
            </a:r>
            <a:endParaRPr>
              <a:solidFill>
                <a:schemeClr val="dk1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>
                <a:solidFill>
                  <a:schemeClr val="dk1"/>
                </a:solidFill>
              </a:rPr>
              <a:t>No evidence of appointment</a:t>
            </a:r>
            <a:endParaRPr sz="1400"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is a “channel”?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Every party </a:t>
            </a:r>
            <a:r>
              <a:rPr b="1" lang="en-GB" sz="2400"/>
              <a:t>collectively authorises a new state</a:t>
            </a:r>
            <a:r>
              <a:rPr lang="en-GB" sz="2400"/>
              <a:t> of an application </a:t>
            </a:r>
            <a:r>
              <a:rPr b="1" lang="en-GB" sz="2400"/>
              <a:t>locally amongst themselves. </a:t>
            </a:r>
            <a:br>
              <a:rPr b="1" lang="en-GB" sz="2400"/>
            </a:br>
            <a:br>
              <a:rPr lang="en-GB" sz="2400"/>
            </a:br>
            <a:r>
              <a:rPr lang="en-GB" sz="2400"/>
              <a:t>The blockchain acts as a root of trust to </a:t>
            </a:r>
            <a:r>
              <a:rPr b="1" lang="en-GB" sz="2400"/>
              <a:t>guarantee safety</a:t>
            </a:r>
            <a:r>
              <a:rPr lang="en-GB" sz="2400"/>
              <a:t> </a:t>
            </a:r>
            <a:br>
              <a:rPr lang="en-GB" sz="2400"/>
            </a:br>
            <a:endParaRPr sz="12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/>
              <a:t>Essentially, </a:t>
            </a:r>
            <a:r>
              <a:rPr b="1" i="1" lang="en-GB" sz="1200"/>
              <a:t>each party is refunded the coins they deserve if one party does not co-operate off-chain. </a:t>
            </a:r>
            <a:endParaRPr b="1" i="1" sz="1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7" name="Google Shape;1287;p117"/>
          <p:cNvGraphicFramePr/>
          <p:nvPr/>
        </p:nvGraphicFramePr>
        <p:xfrm>
          <a:off x="159300" y="16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{A7B53FDC-E65F-49E9-A43C-D95F1D898809}</a:tableStyleId>
              </a:tblPr>
              <a:tblGrid>
                <a:gridCol w="1066175"/>
                <a:gridCol w="1068325"/>
                <a:gridCol w="906625"/>
                <a:gridCol w="779150"/>
                <a:gridCol w="1399050"/>
                <a:gridCol w="1278025"/>
                <a:gridCol w="1270825"/>
                <a:gridCol w="962150"/>
              </a:tblGrid>
              <a:tr h="5859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sz="1100">
                          <a:solidFill>
                            <a:schemeClr val="dk1"/>
                          </a:solidFill>
                        </a:rPr>
                        <a:t>Privacy Preserving 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Verifiable Job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Storage 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Fair Exchange (Job + Reward)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Publicly Verifiable  Warrant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Financial Deterrent (and Accountability) 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Deployable Today</a:t>
                      </a:r>
                      <a:endParaRPr b="1" sz="1100"/>
                    </a:p>
                  </a:txBody>
                  <a:tcPr marT="91425" marB="91425" marR="91425" marL="91425" anchor="ctr"/>
                </a:tc>
              </a:tr>
              <a:tr h="10001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Monitor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O(N)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0001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WatchTower</a:t>
                      </a:r>
                      <a:endParaRPr b="1" sz="11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O(1)</a:t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88" name="Google Shape;1288;p117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1410575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17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1410575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17"/>
          <p:cNvPicPr preferRelativeResize="0"/>
          <p:nvPr/>
        </p:nvPicPr>
        <p:blipFill rotWithShape="1">
          <a:blip r:embed="rId4">
            <a:alphaModFix/>
          </a:blip>
          <a:srcRect b="0" l="0" r="54983" t="0"/>
          <a:stretch/>
        </p:blipFill>
        <p:spPr>
          <a:xfrm>
            <a:off x="4325013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17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2467675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17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2416326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17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6949301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117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8103001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17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8102988" y="9621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17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4325026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17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5692876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17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6949301" y="103245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17"/>
          <p:cNvPicPr preferRelativeResize="0"/>
          <p:nvPr/>
        </p:nvPicPr>
        <p:blipFill rotWithShape="1">
          <a:blip r:embed="rId4">
            <a:alphaModFix/>
          </a:blip>
          <a:srcRect b="0" l="0" r="54983" t="0"/>
          <a:stretch/>
        </p:blipFill>
        <p:spPr>
          <a:xfrm>
            <a:off x="5692863" y="2015000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17"/>
          <p:cNvPicPr preferRelativeResize="0"/>
          <p:nvPr/>
        </p:nvPicPr>
        <p:blipFill rotWithShape="1">
          <a:blip r:embed="rId3">
            <a:alphaModFix/>
          </a:blip>
          <a:srcRect b="0" l="0" r="54983" t="0"/>
          <a:stretch/>
        </p:blipFill>
        <p:spPr>
          <a:xfrm>
            <a:off x="696125" y="430042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17"/>
          <p:cNvPicPr preferRelativeResize="0"/>
          <p:nvPr/>
        </p:nvPicPr>
        <p:blipFill rotWithShape="1">
          <a:blip r:embed="rId3">
            <a:alphaModFix/>
          </a:blip>
          <a:srcRect b="0" l="54983" r="0" t="0"/>
          <a:stretch/>
        </p:blipFill>
        <p:spPr>
          <a:xfrm>
            <a:off x="6519626" y="4300425"/>
            <a:ext cx="626900" cy="6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17"/>
          <p:cNvPicPr preferRelativeResize="0"/>
          <p:nvPr/>
        </p:nvPicPr>
        <p:blipFill rotWithShape="1">
          <a:blip r:embed="rId4">
            <a:alphaModFix/>
          </a:blip>
          <a:srcRect b="0" l="0" r="54983" t="0"/>
          <a:stretch/>
        </p:blipFill>
        <p:spPr>
          <a:xfrm>
            <a:off x="2903388" y="4300425"/>
            <a:ext cx="626900" cy="6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17"/>
          <p:cNvSpPr txBox="1"/>
          <p:nvPr/>
        </p:nvSpPr>
        <p:spPr>
          <a:xfrm>
            <a:off x="854575" y="4329800"/>
            <a:ext cx="2070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/>
              <a:t>All good!</a:t>
            </a:r>
            <a:endParaRPr b="1" sz="2400"/>
          </a:p>
        </p:txBody>
      </p:sp>
      <p:sp>
        <p:nvSpPr>
          <p:cNvPr id="1304" name="Google Shape;1304;p117"/>
          <p:cNvSpPr txBox="1"/>
          <p:nvPr/>
        </p:nvSpPr>
        <p:spPr>
          <a:xfrm>
            <a:off x="3342850" y="4267525"/>
            <a:ext cx="3365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Not in original protocol, 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but compatible</a:t>
            </a:r>
            <a:endParaRPr b="1" sz="1800"/>
          </a:p>
        </p:txBody>
      </p:sp>
      <p:sp>
        <p:nvSpPr>
          <p:cNvPr id="1305" name="Google Shape;1305;p117"/>
          <p:cNvSpPr txBox="1"/>
          <p:nvPr/>
        </p:nvSpPr>
        <p:spPr>
          <a:xfrm>
            <a:off x="6732850" y="4406000"/>
            <a:ext cx="1746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Nope</a:t>
            </a:r>
            <a:endParaRPr b="1" sz="18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18"/>
          <p:cNvSpPr txBox="1"/>
          <p:nvPr>
            <p:ph type="title"/>
          </p:nvPr>
        </p:nvSpPr>
        <p:spPr>
          <a:xfrm>
            <a:off x="384850" y="354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Pisa: </a:t>
            </a:r>
            <a:r>
              <a:rPr lang="en-GB" sz="3000"/>
              <a:t>Arbitration Outsourcing </a:t>
            </a:r>
            <a:endParaRPr sz="3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for N party state channels</a:t>
            </a:r>
            <a:endParaRPr sz="3000"/>
          </a:p>
        </p:txBody>
      </p:sp>
      <p:pic>
        <p:nvPicPr>
          <p:cNvPr id="1311" name="Google Shape;131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5" y="1304000"/>
            <a:ext cx="2931374" cy="36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18"/>
          <p:cNvSpPr/>
          <p:nvPr/>
        </p:nvSpPr>
        <p:spPr>
          <a:xfrm>
            <a:off x="3153650" y="1356000"/>
            <a:ext cx="2601000" cy="14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State Privacy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Custodian should not learn about the state he is watching (unless there is a dispute on-chain!)</a:t>
            </a:r>
            <a:endParaRPr/>
          </a:p>
        </p:txBody>
      </p:sp>
      <p:sp>
        <p:nvSpPr>
          <p:cNvPr id="1313" name="Google Shape;1313;p118"/>
          <p:cNvSpPr/>
          <p:nvPr/>
        </p:nvSpPr>
        <p:spPr>
          <a:xfrm>
            <a:off x="6061450" y="1356000"/>
            <a:ext cx="2601000" cy="14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Fair Exchange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Custodian should be paid upon accepting appointment from customer</a:t>
            </a:r>
            <a:endParaRPr/>
          </a:p>
        </p:txBody>
      </p:sp>
      <p:sp>
        <p:nvSpPr>
          <p:cNvPr id="1314" name="Google Shape;1314;p118"/>
          <p:cNvSpPr/>
          <p:nvPr/>
        </p:nvSpPr>
        <p:spPr>
          <a:xfrm>
            <a:off x="3153650" y="3172600"/>
            <a:ext cx="2601000" cy="14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O(1) Storage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Custodian only has to store the latest job received from the customer!</a:t>
            </a:r>
            <a:endParaRPr/>
          </a:p>
        </p:txBody>
      </p:sp>
      <p:sp>
        <p:nvSpPr>
          <p:cNvPr id="1315" name="Google Shape;1315;p118"/>
          <p:cNvSpPr/>
          <p:nvPr/>
        </p:nvSpPr>
        <p:spPr>
          <a:xfrm>
            <a:off x="6061450" y="3172600"/>
            <a:ext cx="2601000" cy="144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Recourse as Financial Deterrent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should be indisputable evidence that can be used to punish a malice Custodian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19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Setting up Custodian</a:t>
            </a:r>
            <a:r>
              <a:rPr b="1" lang="en-GB"/>
              <a:t> in Pisa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21" name="Google Shape;132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50" y="1830523"/>
            <a:ext cx="1448700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19"/>
          <p:cNvSpPr/>
          <p:nvPr/>
        </p:nvSpPr>
        <p:spPr>
          <a:xfrm>
            <a:off x="3132450" y="1011400"/>
            <a:ext cx="2601000" cy="197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Custodian Contract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Stores a large security deposit upon set up.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Deposit can only be withdrawn after a fixed period of time. </a:t>
            </a:r>
            <a:endParaRPr/>
          </a:p>
        </p:txBody>
      </p:sp>
      <p:sp>
        <p:nvSpPr>
          <p:cNvPr id="1324" name="Google Shape;1324;p119"/>
          <p:cNvSpPr/>
          <p:nvPr/>
        </p:nvSpPr>
        <p:spPr>
          <a:xfrm rot="-754473">
            <a:off x="2054215" y="1924711"/>
            <a:ext cx="978368" cy="102421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5" name="Google Shape;1325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1800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42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6600" y="4675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475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89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938" y="4570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4500" y="47412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9825" y="45076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5700" y="4786925"/>
            <a:ext cx="497900" cy="3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2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up Custodian</a:t>
            </a:r>
            <a:r>
              <a:rPr b="1" lang="en-GB"/>
              <a:t> in Pisa</a:t>
            </a:r>
            <a:endParaRPr b="1"/>
          </a:p>
        </p:txBody>
      </p:sp>
      <p:pic>
        <p:nvPicPr>
          <p:cNvPr id="1339" name="Google Shape;133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50" y="1830523"/>
            <a:ext cx="1448700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20"/>
          <p:cNvSpPr/>
          <p:nvPr/>
        </p:nvSpPr>
        <p:spPr>
          <a:xfrm>
            <a:off x="3132450" y="1011400"/>
            <a:ext cx="2601000" cy="197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Custodian Contract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Stores a large security deposit upon set up.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Deposit can only be withdrawn after a fixed period of time. </a:t>
            </a:r>
            <a:endParaRPr/>
          </a:p>
        </p:txBody>
      </p:sp>
      <p:sp>
        <p:nvSpPr>
          <p:cNvPr id="1342" name="Google Shape;1342;p120"/>
          <p:cNvSpPr/>
          <p:nvPr/>
        </p:nvSpPr>
        <p:spPr>
          <a:xfrm rot="-754473">
            <a:off x="2054215" y="1924711"/>
            <a:ext cx="978368" cy="102421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3" name="Google Shape;1343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250" y="43445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3650" y="44495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050" y="44495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0925" y="43445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8350" y="45151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4388" y="43445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3950" y="45151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275" y="42815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150" y="4560825"/>
            <a:ext cx="497900" cy="3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2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Setting up Custodian</a:t>
            </a:r>
            <a:r>
              <a:rPr b="1" lang="en-GB"/>
              <a:t> in Pisa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57" name="Google Shape;135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50" y="1830523"/>
            <a:ext cx="1448700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21"/>
          <p:cNvSpPr/>
          <p:nvPr/>
        </p:nvSpPr>
        <p:spPr>
          <a:xfrm>
            <a:off x="3132450" y="1011400"/>
            <a:ext cx="2601000" cy="197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Custodian Contract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Stores a large security deposit upon set up.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Deposit can only be withdrawn after a fixed period of time. </a:t>
            </a:r>
            <a:endParaRPr/>
          </a:p>
        </p:txBody>
      </p:sp>
      <p:sp>
        <p:nvSpPr>
          <p:cNvPr id="1360" name="Google Shape;1360;p121"/>
          <p:cNvSpPr/>
          <p:nvPr/>
        </p:nvSpPr>
        <p:spPr>
          <a:xfrm rot="-754473">
            <a:off x="2054215" y="1924711"/>
            <a:ext cx="978368" cy="102421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1" name="Google Shape;136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3200" y="3927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600" y="40327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8000" y="40327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2875" y="3927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300" y="409832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338" y="392765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900" y="409832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225" y="3864650"/>
            <a:ext cx="497900" cy="3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2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 up Custodian</a:t>
            </a:r>
            <a:r>
              <a:rPr b="1" lang="en-GB"/>
              <a:t> in Pisa</a:t>
            </a:r>
            <a:endParaRPr b="1"/>
          </a:p>
        </p:txBody>
      </p:sp>
      <p:pic>
        <p:nvPicPr>
          <p:cNvPr id="1374" name="Google Shape;137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00" y="1011400"/>
            <a:ext cx="2931374" cy="36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50" y="1830523"/>
            <a:ext cx="1448700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22"/>
          <p:cNvSpPr/>
          <p:nvPr/>
        </p:nvSpPr>
        <p:spPr>
          <a:xfrm>
            <a:off x="3132450" y="1011400"/>
            <a:ext cx="2601000" cy="197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Custodian Contract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Stores a large security deposit upon set up.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Deposit can only be withdrawn after a fixed period of time. </a:t>
            </a:r>
            <a:endParaRPr/>
          </a:p>
        </p:txBody>
      </p:sp>
      <p:sp>
        <p:nvSpPr>
          <p:cNvPr id="1377" name="Google Shape;1377;p122"/>
          <p:cNvSpPr/>
          <p:nvPr/>
        </p:nvSpPr>
        <p:spPr>
          <a:xfrm rot="-754473">
            <a:off x="2054215" y="1924711"/>
            <a:ext cx="978368" cy="102421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8" name="Google Shape;1378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38" y="362032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338" y="37253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738" y="372537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613" y="362032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9038" y="37910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5075" y="3620325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638" y="3791000"/>
            <a:ext cx="497900" cy="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9963" y="3557325"/>
            <a:ext cx="497900" cy="3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Achieving State Privacy</a:t>
            </a:r>
            <a:r>
              <a:rPr lang="en-GB" sz="2800"/>
              <a:t> in Pisa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4"/>
          <p:cNvSpPr txBox="1"/>
          <p:nvPr>
            <p:ph idx="1" type="body"/>
          </p:nvPr>
        </p:nvSpPr>
        <p:spPr>
          <a:xfrm>
            <a:off x="4911025" y="2013625"/>
            <a:ext cx="3186300" cy="1547400"/>
          </a:xfrm>
          <a:prstGeom prst="rect">
            <a:avLst/>
          </a:prstGeom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</a:rPr>
              <a:t>Hired Custodian</a:t>
            </a:r>
            <a:r>
              <a:rPr b="1" lang="en-GB">
                <a:solidFill>
                  <a:srgbClr val="000000"/>
                </a:solidFill>
              </a:rPr>
              <a:t> receives: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</a:t>
            </a:r>
            <a:r>
              <a:rPr lang="en-GB">
                <a:solidFill>
                  <a:srgbClr val="000000"/>
                </a:solidFill>
              </a:rPr>
              <a:t>he state hash, counter, and signature from all parties.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96" name="Google Shape;1396;p124"/>
          <p:cNvSpPr txBox="1"/>
          <p:nvPr/>
        </p:nvSpPr>
        <p:spPr>
          <a:xfrm>
            <a:off x="1024500" y="2013625"/>
            <a:ext cx="3186300" cy="1575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State Channel Construction Modification: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All parties sign the hash of a new state (and not the state itself) </a:t>
            </a:r>
            <a:endParaRPr/>
          </a:p>
        </p:txBody>
      </p:sp>
      <p:sp>
        <p:nvSpPr>
          <p:cNvPr id="1397" name="Google Shape;1397;p12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Achieving State Privacy</a:t>
            </a:r>
            <a:r>
              <a:rPr lang="en-GB"/>
              <a:t> in Pisa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Achieving State Privacy</a:t>
            </a:r>
            <a:r>
              <a:rPr lang="en-GB"/>
              <a:t> in Pisa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03" name="Google Shape;1403;p125"/>
          <p:cNvSpPr txBox="1"/>
          <p:nvPr>
            <p:ph idx="1" type="body"/>
          </p:nvPr>
        </p:nvSpPr>
        <p:spPr>
          <a:xfrm>
            <a:off x="311700" y="619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Let’s revisit how to initiate a new state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Select</a:t>
            </a:r>
            <a:r>
              <a:rPr b="1"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a command cmd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Compute new state as: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 nonce r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 state hash h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= H(state</a:t>
            </a:r>
            <a:r>
              <a:rPr b="1" baseline="-25000" lang="en-GB">
                <a:solidFill>
                  <a:schemeClr val="dk1"/>
                </a:solidFill>
              </a:rPr>
              <a:t>i+1,</a:t>
            </a:r>
            <a:r>
              <a:rPr b="1" lang="en-GB">
                <a:solidFill>
                  <a:schemeClr val="dk1"/>
                </a:solidFill>
              </a:rPr>
              <a:t>r)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Sign the state hash:</a:t>
            </a:r>
            <a:endParaRPr b="1">
              <a:solidFill>
                <a:schemeClr val="dk1"/>
              </a:solidFill>
            </a:endParaRPr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σ = </a:t>
            </a:r>
            <a:r>
              <a:rPr b="1" lang="en-GB">
                <a:solidFill>
                  <a:schemeClr val="dk1"/>
                </a:solidFill>
              </a:rPr>
              <a:t>Sign(</a:t>
            </a:r>
            <a:r>
              <a:rPr lang="en-GB">
                <a:solidFill>
                  <a:schemeClr val="dk1"/>
                </a:solidFill>
              </a:rPr>
              <a:t>sk, (h, i+1))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Send all other parties the cmd, signature, new state, and</a:t>
            </a:r>
            <a:r>
              <a:rPr b="1" lang="en-GB">
                <a:solidFill>
                  <a:schemeClr val="dk1"/>
                </a:solidFill>
              </a:rPr>
              <a:t> the nonce</a:t>
            </a:r>
            <a:r>
              <a:rPr lang="en-GB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04" name="Google Shape;1404;p125"/>
          <p:cNvSpPr/>
          <p:nvPr/>
        </p:nvSpPr>
        <p:spPr>
          <a:xfrm>
            <a:off x="4250950" y="2283975"/>
            <a:ext cx="918300" cy="1024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25"/>
          <p:cNvSpPr/>
          <p:nvPr/>
        </p:nvSpPr>
        <p:spPr>
          <a:xfrm>
            <a:off x="5302500" y="2254150"/>
            <a:ext cx="2601000" cy="97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Hash state with random nonce and sign it.</a:t>
            </a:r>
            <a:r>
              <a:rPr lang="en-GB"/>
              <a:t> </a:t>
            </a:r>
            <a:endParaRPr/>
          </a:p>
        </p:txBody>
      </p:sp>
      <p:sp>
        <p:nvSpPr>
          <p:cNvPr id="1406" name="Google Shape;1406;p125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2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Achieving State Privacy</a:t>
            </a:r>
            <a:r>
              <a:rPr lang="en-GB"/>
              <a:t> in Pisa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2" name="Google Shape;1412;p126"/>
          <p:cNvSpPr txBox="1"/>
          <p:nvPr>
            <p:ph idx="1" type="body"/>
          </p:nvPr>
        </p:nvSpPr>
        <p:spPr>
          <a:xfrm>
            <a:off x="311700" y="619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Let’s revisit how to initiate a new state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Select</a:t>
            </a:r>
            <a:r>
              <a:rPr b="1"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a command cmd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Compute new state as:</a:t>
            </a:r>
            <a:br>
              <a:rPr lang="en-GB">
                <a:solidFill>
                  <a:schemeClr val="dk1"/>
                </a:solidFill>
              </a:rPr>
            </a:b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state</a:t>
            </a:r>
            <a:r>
              <a:rPr baseline="-25000" lang="en-GB">
                <a:solidFill>
                  <a:schemeClr val="dk1"/>
                </a:solidFill>
              </a:rPr>
              <a:t>i+1</a:t>
            </a:r>
            <a:r>
              <a:rPr lang="en-GB">
                <a:solidFill>
                  <a:schemeClr val="dk1"/>
                </a:solidFill>
              </a:rPr>
              <a:t> = transition( cmd, state</a:t>
            </a:r>
            <a:r>
              <a:rPr baseline="-25000" lang="en-GB">
                <a:solidFill>
                  <a:schemeClr val="dk1"/>
                </a:solidFill>
              </a:rPr>
              <a:t>i</a:t>
            </a:r>
            <a:r>
              <a:rPr lang="en-GB">
                <a:solidFill>
                  <a:schemeClr val="dk1"/>
                </a:solidFill>
              </a:rPr>
              <a:t> 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 nonce r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Compute state hash h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 = H(state</a:t>
            </a:r>
            <a:r>
              <a:rPr b="1" baseline="-25000" lang="en-GB">
                <a:solidFill>
                  <a:schemeClr val="dk1"/>
                </a:solidFill>
              </a:rPr>
              <a:t>i+1,</a:t>
            </a:r>
            <a:r>
              <a:rPr b="1" lang="en-GB">
                <a:solidFill>
                  <a:schemeClr val="dk1"/>
                </a:solidFill>
              </a:rPr>
              <a:t>r)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n-GB">
                <a:solidFill>
                  <a:schemeClr val="dk1"/>
                </a:solidFill>
              </a:rPr>
              <a:t>Sign the state hash:</a:t>
            </a:r>
            <a:endParaRPr b="1">
              <a:solidFill>
                <a:schemeClr val="dk1"/>
              </a:solidFill>
            </a:endParaRPr>
          </a:p>
          <a:p>
            <a:pPr indent="457200" lvl="0" marL="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σ = </a:t>
            </a:r>
            <a:r>
              <a:rPr b="1" lang="en-GB">
                <a:solidFill>
                  <a:schemeClr val="dk1"/>
                </a:solidFill>
              </a:rPr>
              <a:t>Sign(</a:t>
            </a:r>
            <a:r>
              <a:rPr lang="en-GB">
                <a:solidFill>
                  <a:schemeClr val="dk1"/>
                </a:solidFill>
              </a:rPr>
              <a:t>sk, (h, i+1))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Send all other parties the cmd, signature, new state, and</a:t>
            </a:r>
            <a:r>
              <a:rPr b="1" lang="en-GB">
                <a:solidFill>
                  <a:schemeClr val="dk1"/>
                </a:solidFill>
              </a:rPr>
              <a:t> the nonce</a:t>
            </a:r>
            <a:r>
              <a:rPr lang="en-GB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descr="http://faos.imageg.net/graphics/product_images/pTRU1-11053905dt.jpg" id="1413" name="Google Shape;1413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88" y="2109123"/>
            <a:ext cx="756084" cy="756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esco.scene7.com/is/image/tesco/187-5489_PI_TPS2374950?wid=493&amp;ht=538" id="1414" name="Google Shape;1414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4105" y="2953942"/>
            <a:ext cx="864096" cy="8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26"/>
          <p:cNvPicPr preferRelativeResize="0"/>
          <p:nvPr/>
        </p:nvPicPr>
        <p:blipFill rotWithShape="1">
          <a:blip r:embed="rId5">
            <a:alphaModFix/>
          </a:blip>
          <a:srcRect b="0" l="31931" r="32082" t="0"/>
          <a:stretch/>
        </p:blipFill>
        <p:spPr>
          <a:xfrm>
            <a:off x="7917575" y="4009538"/>
            <a:ext cx="637332" cy="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6"/>
          <p:cNvSpPr txBox="1"/>
          <p:nvPr/>
        </p:nvSpPr>
        <p:spPr>
          <a:xfrm rot="-1145596">
            <a:off x="4832429" y="2501732"/>
            <a:ext cx="2840356" cy="755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cmd, i+1,</a:t>
            </a:r>
            <a:r>
              <a:rPr b="1" baseline="-25000" lang="en-GB">
                <a:solidFill>
                  <a:schemeClr val="dk1"/>
                </a:solidFill>
              </a:rPr>
              <a:t>, </a:t>
            </a:r>
            <a:r>
              <a:rPr b="1" lang="en-GB">
                <a:solidFill>
                  <a:schemeClr val="dk1"/>
                </a:solidFill>
              </a:rPr>
              <a:t>H(state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,r), r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1417" name="Google Shape;1417;p126"/>
          <p:cNvCxnSpPr/>
          <p:nvPr/>
        </p:nvCxnSpPr>
        <p:spPr>
          <a:xfrm flipH="1" rot="10800000">
            <a:off x="5068188" y="2487165"/>
            <a:ext cx="2790000" cy="8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8" name="Google Shape;1418;p126"/>
          <p:cNvCxnSpPr/>
          <p:nvPr/>
        </p:nvCxnSpPr>
        <p:spPr>
          <a:xfrm>
            <a:off x="5096375" y="3551850"/>
            <a:ext cx="2821200" cy="9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9" name="Google Shape;1419;p126"/>
          <p:cNvSpPr txBox="1"/>
          <p:nvPr/>
        </p:nvSpPr>
        <p:spPr>
          <a:xfrm rot="1001363">
            <a:off x="5145035" y="3568359"/>
            <a:ext cx="2840348" cy="75578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cmd, i+1</a:t>
            </a:r>
            <a:r>
              <a:rPr b="1" baseline="-25000" lang="en-GB">
                <a:solidFill>
                  <a:schemeClr val="dk1"/>
                </a:solidFill>
              </a:rPr>
              <a:t>, </a:t>
            </a:r>
            <a:r>
              <a:rPr b="1" lang="en-GB">
                <a:solidFill>
                  <a:schemeClr val="dk1"/>
                </a:solidFill>
              </a:rPr>
              <a:t>H(state</a:t>
            </a:r>
            <a:r>
              <a:rPr b="1" baseline="-25000" lang="en-GB">
                <a:solidFill>
                  <a:schemeClr val="dk1"/>
                </a:solidFill>
              </a:rPr>
              <a:t>i+1</a:t>
            </a:r>
            <a:r>
              <a:rPr b="1" lang="en-GB">
                <a:solidFill>
                  <a:schemeClr val="dk1"/>
                </a:solidFill>
              </a:rPr>
              <a:t>,r), 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20" name="Google Shape;1420;p126"/>
          <p:cNvSpPr txBox="1"/>
          <p:nvPr/>
        </p:nvSpPr>
        <p:spPr>
          <a:xfrm>
            <a:off x="0" y="0"/>
            <a:ext cx="25536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*some parameters omitted for clarity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